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6" r:id="rId2"/>
    <p:sldId id="324" r:id="rId3"/>
    <p:sldId id="321" r:id="rId4"/>
    <p:sldId id="334" r:id="rId5"/>
    <p:sldId id="336" r:id="rId6"/>
    <p:sldId id="326" r:id="rId7"/>
    <p:sldId id="279" r:id="rId8"/>
    <p:sldId id="327" r:id="rId9"/>
    <p:sldId id="337" r:id="rId10"/>
    <p:sldId id="275" r:id="rId11"/>
    <p:sldId id="277" r:id="rId12"/>
    <p:sldId id="278" r:id="rId13"/>
    <p:sldId id="283" r:id="rId14"/>
    <p:sldId id="320" r:id="rId15"/>
    <p:sldId id="302" r:id="rId16"/>
    <p:sldId id="304" r:id="rId17"/>
    <p:sldId id="305" r:id="rId18"/>
    <p:sldId id="347" r:id="rId19"/>
    <p:sldId id="348" r:id="rId20"/>
    <p:sldId id="306" r:id="rId21"/>
    <p:sldId id="307" r:id="rId22"/>
    <p:sldId id="308" r:id="rId23"/>
    <p:sldId id="309" r:id="rId24"/>
    <p:sldId id="310" r:id="rId25"/>
    <p:sldId id="345" r:id="rId26"/>
    <p:sldId id="346" r:id="rId27"/>
    <p:sldId id="343" r:id="rId28"/>
    <p:sldId id="344" r:id="rId29"/>
    <p:sldId id="323" r:id="rId30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FFFF"/>
    <a:srgbClr val="FF99FF"/>
    <a:srgbClr val="99FF66"/>
    <a:srgbClr val="CC00FF"/>
    <a:srgbClr val="FF5050"/>
    <a:srgbClr val="FF66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0" autoAdjust="0"/>
    <p:restoredTop sz="95707" autoAdjust="0"/>
  </p:normalViewPr>
  <p:slideViewPr>
    <p:cSldViewPr>
      <p:cViewPr varScale="1">
        <p:scale>
          <a:sx n="110" d="100"/>
          <a:sy n="110" d="100"/>
        </p:scale>
        <p:origin x="177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074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400" b="1" cap="none" spc="300" dirty="0">
                <a:ln w="0"/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Основные параметры бюджета
МО «Светогорское </a:t>
            </a:r>
            <a:r>
              <a:rPr lang="ru-RU" sz="2400" b="1" cap="none" spc="300" dirty="0" smtClean="0">
                <a:ln w="0"/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городское</a:t>
            </a:r>
            <a:r>
              <a:rPr lang="ru-RU" sz="2400" b="1" cap="none" spc="300" baseline="0" dirty="0" smtClean="0">
                <a:ln w="0"/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400" b="1" cap="none" spc="300" dirty="0" smtClean="0">
                <a:ln w="0"/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поселение»</a:t>
            </a:r>
            <a:endParaRPr lang="ru-RU" sz="2400" b="1" cap="none" spc="300" dirty="0">
              <a:ln w="0"/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c:rich>
      </c:tx>
      <c:layout>
        <c:manualLayout>
          <c:xMode val="edge"/>
          <c:yMode val="edge"/>
          <c:x val="0.19185831203940304"/>
          <c:y val="1.21642862727186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243609506351145"/>
          <c:y val="0.24906937637930487"/>
          <c:w val="0.79002880586637092"/>
          <c:h val="0.5791210098740743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Основные параметры бюджета
МО «Светогорское городское поселение»
</c:v>
                </c:pt>
              </c:strCache>
            </c:strRef>
          </c:tx>
          <c:explosion val="16"/>
          <c:dPt>
            <c:idx val="0"/>
            <c:bubble3D val="0"/>
            <c:explosion val="0"/>
            <c:spPr>
              <a:solidFill>
                <a:schemeClr val="bg2">
                  <a:lumMod val="2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softEdge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1D1-4AEC-98DA-9CFA5E9CFAA2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softEdge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8B4-4FF0-8F4D-DAB9BDC94C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8B4-4FF0-8F4D-DAB9BDC94C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8B4-4FF0-8F4D-DAB9BDC94C7A}"/>
              </c:ext>
            </c:extLst>
          </c:dPt>
          <c:dLbls>
            <c:dLbl>
              <c:idx val="0"/>
              <c:layout>
                <c:manualLayout>
                  <c:x val="-3.127083101877569E-3"/>
                  <c:y val="-0.295991031860657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cap="none" spc="0" baseline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800" b="1" u="none" cap="none" spc="0" dirty="0" smtClean="0">
                        <a:ln w="0"/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rPr>
                      <a:t>Доходы</a:t>
                    </a:r>
                    <a:endParaRPr lang="ru-RU" sz="2400" b="0" u="none" cap="none" spc="0" dirty="0">
                      <a:ln w="0"/>
                      <a:solidFill>
                        <a:prstClr val="black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  <a:p>
                    <a:pPr>
                      <a:defRPr sz="240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defRPr>
                    </a:pPr>
                    <a:r>
                      <a:rPr lang="ru-RU" sz="2400" b="1" i="0" u="none" cap="none" spc="0" dirty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234 568,9</a:t>
                    </a:r>
                    <a:r>
                      <a:rPr lang="ru-RU" sz="2400" b="1" i="0" u="none" cap="none" spc="0" baseline="0" dirty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 тыс. рублей</a:t>
                    </a:r>
                    <a:endParaRPr lang="ru-RU" sz="2800" b="1" i="0" u="none" cap="none" spc="0" dirty="0" smtClean="0">
                      <a:ln w="0"/>
                      <a:solidFill>
                        <a:schemeClr val="bg2">
                          <a:lumMod val="25000"/>
                        </a:schemeClr>
                      </a:solidFill>
                      <a:effectLst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cap="none" spc="0" baseline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93776617412882"/>
                      <c:h val="0.257346748852322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1D1-4AEC-98DA-9CFA5E9CFAA2}"/>
                </c:ext>
              </c:extLst>
            </c:dLbl>
            <c:dLbl>
              <c:idx val="1"/>
              <c:layout>
                <c:manualLayout>
                  <c:x val="5.8914171573528865E-2"/>
                  <c:y val="0.450910461251904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cap="none" spc="0" baseline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800" b="1" cap="none" spc="0" dirty="0" smtClean="0">
                        <a:ln w="0"/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rPr>
                      <a:t>Расходы</a:t>
                    </a:r>
                  </a:p>
                  <a:p>
                    <a:pPr>
                      <a:defRPr sz="240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defRPr>
                    </a:pPr>
                    <a:r>
                      <a:rPr lang="ru-RU" b="1" i="0" u="none" cap="none" spc="0" dirty="0" smtClean="0">
                        <a:ln w="0"/>
                        <a:solidFill>
                          <a:schemeClr val="tx1"/>
                        </a:solidFill>
                        <a:effectLst/>
                      </a:rPr>
                      <a:t>239 686,9 тыс. рублей</a:t>
                    </a:r>
                    <a:endParaRPr lang="ru-RU" i="0" u="none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cap="none" spc="0" baseline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43915953782912"/>
                      <c:h val="0.226863167466989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8B4-4FF0-8F4D-DAB9BDC94C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234568.9</c:v>
                </c:pt>
                <c:pt idx="1">
                  <c:v>239686.9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D1-4AEC-98DA-9CFA5E9CF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7486482983372216"/>
          <c:y val="0.93743116334124743"/>
          <c:w val="0.2796652223826982"/>
          <c:h val="5.60366406476097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</a:rPr>
              <a:t>239 686,9 тыс. </a:t>
            </a:r>
            <a:r>
              <a:rPr lang="ru-RU" dirty="0">
                <a:solidFill>
                  <a:schemeClr val="tx1"/>
                </a:solidFill>
              </a:rPr>
              <a:t>рублей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201775056986884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2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646258984485728E-2"/>
          <c:y val="0.194799951805042"/>
          <c:w val="0.86601307189542487"/>
          <c:h val="0.67456172971143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224 673 488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6360000"/>
                </a:lightRig>
              </a:scene3d>
              <a:sp3d prstMaterial="flat">
                <a:bevelT w="95250" h="101600"/>
                <a:contourClr>
                  <a:scrgbClr r="0" g="0" b="0">
                    <a:satMod val="30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5FC-4BF5-AC39-A27AF2072742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6360000"/>
                </a:lightRig>
              </a:scene3d>
              <a:sp3d prstMaterial="flat">
                <a:bevelT w="95250" h="101600"/>
                <a:contourClr>
                  <a:scrgbClr r="0" g="0" b="0">
                    <a:satMod val="30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5FC-4BF5-AC39-A27AF207274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15000"/>
                      <a:satMod val="180000"/>
                    </a:schemeClr>
                  </a:gs>
                  <a:gs pos="50000">
                    <a:schemeClr val="accent3">
                      <a:shade val="45000"/>
                      <a:satMod val="170000"/>
                    </a:schemeClr>
                  </a:gs>
                  <a:gs pos="70000">
                    <a:schemeClr val="accent3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3">
                      <a:tint val="955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6360000"/>
                </a:lightRig>
              </a:scene3d>
              <a:sp3d prstMaterial="flat">
                <a:bevelT w="95250" h="101600"/>
                <a:contourClr>
                  <a:scrgbClr r="0" g="0" b="0">
                    <a:satMod val="30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5FC-4BF5-AC39-A27AF207274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15000"/>
                      <a:satMod val="180000"/>
                    </a:schemeClr>
                  </a:gs>
                  <a:gs pos="50000">
                    <a:schemeClr val="accent4">
                      <a:shade val="45000"/>
                      <a:satMod val="170000"/>
                    </a:schemeClr>
                  </a:gs>
                  <a:gs pos="70000">
                    <a:schemeClr val="accent4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4">
                      <a:tint val="955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6360000"/>
                </a:lightRig>
              </a:scene3d>
              <a:sp3d prstMaterial="flat">
                <a:bevelT w="95250" h="101600"/>
                <a:contourClr>
                  <a:scrgbClr r="0" g="0" b="0">
                    <a:satMod val="30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5FC-4BF5-AC39-A27AF2072742}"/>
              </c:ext>
            </c:extLst>
          </c:dPt>
          <c:cat>
            <c:strRef>
              <c:f>Лист1!$A$2:$A$5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FC-4BF5-AC39-A27AF2072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8.4743082598044112E-2"/>
          <c:y val="0.9003328659882861"/>
          <c:w val="0.84171924234080286"/>
          <c:h val="6.3929125245864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Доходы </a:t>
            </a:r>
            <a:r>
              <a:rPr lang="ru-RU" dirty="0" smtClean="0">
                <a:solidFill>
                  <a:schemeClr val="tx1"/>
                </a:solidFill>
              </a:rPr>
              <a:t>2020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9263238428053451"/>
          <c:y val="4.37924994138011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54029944385265"/>
          <c:y val="0.27020747989682903"/>
          <c:w val="0.89945970055614732"/>
          <c:h val="0.56519392835960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2019</c:v>
                </c:pt>
              </c:strCache>
            </c:strRef>
          </c:tx>
          <c:explosion val="35"/>
          <c:dPt>
            <c:idx val="0"/>
            <c:bubble3D val="0"/>
            <c:explosion val="1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727-4F39-983C-E294E4C363F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0A4-43E6-85E5-C65AB2805C2E}"/>
              </c:ext>
            </c:extLst>
          </c:dPt>
          <c:dPt>
            <c:idx val="2"/>
            <c:bubble3D val="0"/>
            <c:explosion val="19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8727-4F39-983C-E294E4C363F0}"/>
              </c:ext>
            </c:extLst>
          </c:dPt>
          <c:dLbls>
            <c:dLbl>
              <c:idx val="0"/>
              <c:layout>
                <c:manualLayout>
                  <c:x val="-2.4332397410388756E-2"/>
                  <c:y val="-2.73700966193569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3AEED9-F334-4CD0-B9D1-B19CEB447036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993808CD-8B6C-489B-8263-F73EDDA3054F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08554605043882"/>
                      <c:h val="0.183819016289430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727-4F39-983C-E294E4C363F0}"/>
                </c:ext>
              </c:extLst>
            </c:dLbl>
            <c:dLbl>
              <c:idx val="1"/>
              <c:layout>
                <c:manualLayout>
                  <c:x val="-6.1710315015503329E-4"/>
                  <c:y val="-2.1551426886906329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C1E9150-3180-44E1-BD91-7C1D66E57102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40038D17-B9D1-44A2-B00D-6B7D876DE343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17486945894902"/>
                      <c:h val="0.267517430794057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A4-43E6-85E5-C65AB2805C2E}"/>
                </c:ext>
              </c:extLst>
            </c:dLbl>
            <c:dLbl>
              <c:idx val="2"/>
              <c:layout>
                <c:manualLayout>
                  <c:x val="4.4894001676581391E-2"/>
                  <c:y val="-1.915878746500048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6AF006-FE23-4D5A-A5A6-4BDF6DDF2381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52FC9AE4-1BE4-40A4-9F36-5CA43D75B12F}" type="VALUE">
                      <a:rPr lang="ru-RU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164335275878438"/>
                      <c:h val="0.251095243513882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727-4F39-983C-E294E4C363F0}"/>
                </c:ext>
              </c:extLst>
            </c:dLbl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0.33400000000000002</c:v>
                </c:pt>
                <c:pt idx="1">
                  <c:v>0.16500000000000001</c:v>
                </c:pt>
                <c:pt idx="2">
                  <c:v>0.501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27-4F39-983C-E294E4C363F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81 048,0 тыс. рублей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8852831061209074"/>
          <c:y val="4.3022314183830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40"/>
      <c:rotY val="90"/>
      <c:rAngAx val="0"/>
      <c:perspective val="0"/>
    </c:view3D>
    <c:floor>
      <c:thickness val="0"/>
      <c:spPr>
        <a:noFill/>
        <a:ln w="12700" cap="flat" cmpd="sng" algn="ctr">
          <a:solidFill>
            <a:schemeClr val="tx1">
              <a:tint val="75000"/>
              <a:tint val="95000"/>
              <a:shade val="95000"/>
              <a:satMod val="120000"/>
            </a:schemeClr>
          </a:solidFill>
          <a:prstDash val="solid"/>
          <a:round/>
        </a:ln>
        <a:effectLst/>
        <a:sp3d contourW="12700">
          <a:contourClr>
            <a:schemeClr val="tx1">
              <a:tint val="75000"/>
              <a:tint val="95000"/>
              <a:shade val="95000"/>
              <a:satMod val="120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5425340786695196E-2"/>
          <c:w val="0.9577915935002852"/>
          <c:h val="0.792186678897037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81 048,0 тыс. 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1D6-4121-9252-318C8E15D3E4}"/>
              </c:ext>
            </c:extLst>
          </c:dPt>
          <c:dPt>
            <c:idx val="1"/>
            <c:bubble3D val="0"/>
            <c:explosion val="30"/>
            <c:spPr>
              <a:solidFill>
                <a:schemeClr val="accent2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1D6-4121-9252-318C8E15D3E4}"/>
              </c:ext>
            </c:extLst>
          </c:dPt>
          <c:dPt>
            <c:idx val="2"/>
            <c:bubble3D val="0"/>
            <c:explosion val="32"/>
            <c:spPr>
              <a:solidFill>
                <a:schemeClr val="accent3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1D6-4121-9252-318C8E15D3E4}"/>
              </c:ext>
            </c:extLst>
          </c:dPt>
          <c:dPt>
            <c:idx val="3"/>
            <c:bubble3D val="0"/>
            <c:explosion val="36"/>
            <c:spPr>
              <a:solidFill>
                <a:schemeClr val="accent4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1D6-4121-9252-318C8E15D3E4}"/>
              </c:ext>
            </c:extLst>
          </c:dPt>
          <c:dPt>
            <c:idx val="4"/>
            <c:bubble3D val="0"/>
            <c:explosion val="45"/>
            <c:spPr>
              <a:solidFill>
                <a:schemeClr val="accent5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1D6-4121-9252-318C8E15D3E4}"/>
              </c:ext>
            </c:extLst>
          </c:dPt>
          <c:dLbls>
            <c:dLbl>
              <c:idx val="0"/>
              <c:layout>
                <c:manualLayout>
                  <c:x val="0.20324498607467162"/>
                  <c:y val="-0.205567179778378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9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1D6-4121-9252-318C8E15D3E4}"/>
                </c:ext>
              </c:extLst>
            </c:dLbl>
            <c:dLbl>
              <c:idx val="1"/>
              <c:layout>
                <c:manualLayout>
                  <c:x val="2.4231400689572004E-2"/>
                  <c:y val="1.64542759995117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1D6-4121-9252-318C8E15D3E4}"/>
                </c:ext>
              </c:extLst>
            </c:dLbl>
            <c:dLbl>
              <c:idx val="2"/>
              <c:layout>
                <c:manualLayout>
                  <c:x val="-1.1090766742916505E-2"/>
                  <c:y val="-1.27815016438502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1D6-4121-9252-318C8E15D3E4}"/>
                </c:ext>
              </c:extLst>
            </c:dLbl>
            <c:dLbl>
              <c:idx val="3"/>
              <c:layout>
                <c:manualLayout>
                  <c:x val="-9.8978793429411131E-3"/>
                  <c:y val="-4.68571050404550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1D6-4121-9252-318C8E15D3E4}"/>
                </c:ext>
              </c:extLst>
            </c:dLbl>
            <c:dLbl>
              <c:idx val="4"/>
              <c:layout>
                <c:manualLayout>
                  <c:x val="9.9624495663823524E-3"/>
                  <c:y val="4.99743855620979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D6-4121-9252-318C8E15D3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0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 - 62 873,6 тыс. рублей</c:v>
                </c:pt>
                <c:pt idx="1">
                  <c:v>Акцизы на нефтепродукты - 2 958,6 тыс. рублей</c:v>
                </c:pt>
                <c:pt idx="2">
                  <c:v>Земельный налог - 13 147,9 тыс. рублей</c:v>
                </c:pt>
                <c:pt idx="3">
                  <c:v>Налог на имущество физических лиц - 2 067,9 тыс. рублей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0.77600000000000002</c:v>
                </c:pt>
                <c:pt idx="1">
                  <c:v>3.5999999999999997E-2</c:v>
                </c:pt>
                <c:pt idx="2">
                  <c:v>0.16200000000000001</c:v>
                </c:pt>
                <c:pt idx="3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D6-4121-9252-318C8E15D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  <a:effectLst>
          <a:softEdge rad="25400"/>
        </a:effectLst>
      </c:spPr>
    </c:plotArea>
    <c:legend>
      <c:legendPos val="b"/>
      <c:layout>
        <c:manualLayout>
          <c:xMode val="edge"/>
          <c:yMode val="edge"/>
          <c:x val="8.4273025193884674E-3"/>
          <c:y val="0.71369359417348521"/>
          <c:w val="0.99101893619229808"/>
          <c:h val="0.28467320051551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0"/>
    </c:view3D>
    <c:floor>
      <c:thickness val="0"/>
      <c:spPr>
        <a:noFill/>
        <a:ln w="6350">
          <a:noFill/>
        </a:ln>
        <a:scene3d>
          <a:camera prst="orthographicFront"/>
          <a:lightRig rig="threePt" dir="t"/>
        </a:scene3d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2030075837620598E-2"/>
          <c:y val="3.8500926172845062E-2"/>
          <c:w val="0.87584253423415248"/>
          <c:h val="0.764077542108847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2D050"/>
            </a:solidFill>
            <a:ln w="25352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36D-436E-979A-7613E4048D6E}"/>
              </c:ext>
            </c:extLst>
          </c:dPt>
          <c:cat>
            <c:strRef>
              <c:f>Лист1!$A$2</c:f>
              <c:strCache>
                <c:ptCount val="1"/>
                <c:pt idx="0">
                  <c:v>Налог на доходы физических лиц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"-"?_р_._-;_-@_-</c:formatCode>
                <c:ptCount val="1"/>
                <c:pt idx="0">
                  <c:v>58825.3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D-436E-979A-7613E4048D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 w="25352">
              <a:noFill/>
            </a:ln>
          </c:spPr>
          <c:invertIfNegative val="0"/>
          <c:cat>
            <c:strRef>
              <c:f>Лист1!$A$2</c:f>
              <c:strCache>
                <c:ptCount val="1"/>
                <c:pt idx="0">
                  <c:v>Налог на доходы физических лиц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"-"?_р_._-;_-@_-</c:formatCode>
                <c:ptCount val="1"/>
                <c:pt idx="0">
                  <c:v>61929.5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D-436E-979A-7613E4048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92337328"/>
        <c:axId val="288878032"/>
        <c:axId val="290924240"/>
      </c:bar3DChart>
      <c:catAx>
        <c:axId val="29233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4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8878032"/>
        <c:crosses val="autoZero"/>
        <c:auto val="1"/>
        <c:lblAlgn val="ctr"/>
        <c:lblOffset val="100"/>
        <c:noMultiLvlLbl val="0"/>
      </c:catAx>
      <c:valAx>
        <c:axId val="288878032"/>
        <c:scaling>
          <c:orientation val="minMax"/>
        </c:scaling>
        <c:delete val="1"/>
        <c:axPos val="r"/>
        <c:majorGridlines>
          <c:spPr>
            <a:ln w="95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crossAx val="292337328"/>
        <c:crosses val="max"/>
        <c:crossBetween val="between"/>
      </c:valAx>
      <c:serAx>
        <c:axId val="290924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88878032"/>
        <c:crosses val="autoZero"/>
      </c:serAx>
      <c:spPr>
        <a:noFill/>
        <a:ln w="25352">
          <a:noFill/>
        </a:ln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3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047348080708"/>
          <c:y val="3.2495974639648255E-2"/>
          <c:w val="0.79688980791833053"/>
          <c:h val="0.4979099761479081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Налог на имущество физических лиц 4,3%</c:v>
                </c:pt>
                <c:pt idx="1">
                  <c:v>Земельный налог 34,1%</c:v>
                </c:pt>
                <c:pt idx="2">
                  <c:v>Акцизы на нефтепродукты 17,3%</c:v>
                </c:pt>
                <c:pt idx="3">
                  <c:v>Единый сельскохозяйственный налог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"-"?_р_._-;_-@_-</c:formatCode>
                <c:ptCount val="4"/>
                <c:pt idx="0">
                  <c:v>1609.7</c:v>
                </c:pt>
                <c:pt idx="1">
                  <c:v>8373.6</c:v>
                </c:pt>
                <c:pt idx="2" formatCode="#,##0.00">
                  <c:v>2522.1999999999998</c:v>
                </c:pt>
                <c:pt idx="3">
                  <c:v>16.899999999999999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47-4383-87A0-A997690CD9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Налог на имущество физических лиц 4,3%</c:v>
                </c:pt>
                <c:pt idx="1">
                  <c:v>Земельный налог 34,1%</c:v>
                </c:pt>
                <c:pt idx="2">
                  <c:v>Акцизы на нефтепродукты 17,3%</c:v>
                </c:pt>
                <c:pt idx="3">
                  <c:v>Единый сельскохозяйственный налог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1981.8</c:v>
                </c:pt>
                <c:pt idx="1">
                  <c:v>9802.2999999999993</c:v>
                </c:pt>
                <c:pt idx="2" formatCode="_-* #,##0.0_р_._-;\-* #,##0.0_р_._-;_-* &quot;-&quot;?_р_._-;_-@_-">
                  <c:v>3399.7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9E-4290-A844-201D7E49D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381132826786861"/>
          <c:y val="0.82327228191576596"/>
          <c:w val="0.10341937740278626"/>
          <c:h val="0.11851908228100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33</a:t>
            </a:r>
            <a:r>
              <a:rPr lang="ru-RU" baseline="0" dirty="0" smtClean="0"/>
              <a:t> 570,8 тыс. рублей</a:t>
            </a:r>
            <a:endParaRPr lang="ru-RU" dirty="0"/>
          </a:p>
        </c:rich>
      </c:tx>
      <c:layout>
        <c:manualLayout>
          <c:xMode val="edge"/>
          <c:yMode val="edge"/>
          <c:x val="0.1115085093214318"/>
          <c:y val="0"/>
        </c:manualLayout>
      </c:layout>
      <c:overlay val="0"/>
    </c:title>
    <c:autoTitleDeleted val="0"/>
    <c:view3D>
      <c:rotX val="40"/>
      <c:rotY val="2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9702662580628353E-2"/>
          <c:w val="0.5774929314761259"/>
          <c:h val="0.799826372309855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33 570,8 тыс. рублей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2">
                    <a:lumMod val="50000"/>
                  </a:schemeClr>
                </a:gs>
                <a:gs pos="52000">
                  <a:schemeClr val="accent1">
                    <a:lumMod val="20000"/>
                    <a:lumOff val="8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c:spPr>
          <c:explosion val="15"/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8221-4370-822A-C5C5E838DD4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2">
                      <a:lumMod val="75000"/>
                    </a:schemeClr>
                  </a:gs>
                  <a:gs pos="5200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221-4370-822A-C5C5E838DD46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FF00"/>
                  </a:gs>
                  <a:gs pos="52000">
                    <a:srgbClr val="FFFF00"/>
                  </a:gs>
                  <a:gs pos="100000">
                    <a:srgbClr val="FFFF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2-8221-4370-822A-C5C5E838DD46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bg2">
                      <a:lumMod val="50000"/>
                    </a:schemeClr>
                  </a:gs>
                  <a:gs pos="48000">
                    <a:schemeClr val="bg2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221-4370-822A-C5C5E838DD46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0000"/>
                  </a:gs>
                  <a:gs pos="52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4-8221-4370-822A-C5C5E838DD46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7030A0"/>
                  </a:gs>
                  <a:gs pos="52000">
                    <a:srgbClr val="7030A0"/>
                  </a:gs>
                  <a:gs pos="100000">
                    <a:srgbClr val="7030A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5-8221-4370-822A-C5C5E838DD46}"/>
              </c:ext>
            </c:extLst>
          </c:dPt>
          <c:dPt>
            <c:idx val="6"/>
            <c:bubble3D val="0"/>
            <c:explosion val="20"/>
            <c:spPr>
              <a:gradFill>
                <a:gsLst>
                  <a:gs pos="35816">
                    <a:srgbClr val="EA157A"/>
                  </a:gs>
                  <a:gs pos="17589">
                    <a:srgbClr val="EA157A"/>
                  </a:gs>
                  <a:gs pos="81750">
                    <a:srgbClr val="EA157A"/>
                  </a:gs>
                  <a:gs pos="63500">
                    <a:srgbClr val="EA157A"/>
                  </a:gs>
                  <a:gs pos="0">
                    <a:schemeClr val="accent2"/>
                  </a:gs>
                  <a:gs pos="100000">
                    <a:schemeClr val="accent2"/>
                  </a:gs>
                  <a:gs pos="100000">
                    <a:schemeClr val="bg2">
                      <a:lumMod val="50000"/>
                    </a:schemeClr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C-EE9E-4BB7-96DC-BE4D0335638F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D-4052-4103-8A00-39B6948ACF6D}"/>
              </c:ext>
            </c:extLst>
          </c:dPt>
          <c:dLbls>
            <c:dLbl>
              <c:idx val="0"/>
              <c:layout>
                <c:manualLayout>
                  <c:x val="3.3923884514434931E-4"/>
                  <c:y val="0.1244188952880650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997" b="1">
                      <a:effectLst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769362336858511E-2"/>
                      <c:h val="5.72547725911328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221-4370-822A-C5C5E838DD46}"/>
                </c:ext>
              </c:extLst>
            </c:dLbl>
            <c:dLbl>
              <c:idx val="1"/>
              <c:layout>
                <c:manualLayout>
                  <c:x val="-4.4077099737532807E-2"/>
                  <c:y val="-7.92708373122360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21-4370-822A-C5C5E838DD46}"/>
                </c:ext>
              </c:extLst>
            </c:dLbl>
            <c:dLbl>
              <c:idx val="2"/>
              <c:layout>
                <c:manualLayout>
                  <c:x val="-0.13786493875765529"/>
                  <c:y val="-5.81132448684239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21-4370-822A-C5C5E838DD46}"/>
                </c:ext>
              </c:extLst>
            </c:dLbl>
            <c:dLbl>
              <c:idx val="3"/>
              <c:layout>
                <c:manualLayout>
                  <c:x val="2.6251421697287839E-2"/>
                  <c:y val="-6.30798664641936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21-4370-822A-C5C5E838DD46}"/>
                </c:ext>
              </c:extLst>
            </c:dLbl>
            <c:dLbl>
              <c:idx val="4"/>
              <c:layout>
                <c:manualLayout>
                  <c:x val="-8.3371937882764702E-2"/>
                  <c:y val="-0.12738062538920605"/>
                </c:manualLayout>
              </c:layout>
              <c:tx>
                <c:rich>
                  <a:bodyPr lIns="38100" tIns="19050" rIns="38100" bIns="1905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2000" b="1" dirty="0" smtClean="0"/>
                      <a:t>2,1%</a:t>
                    </a:r>
                    <a:endParaRPr lang="en-US" sz="2000" b="1" dirty="0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21-4370-822A-C5C5E838DD46}"/>
                </c:ext>
              </c:extLst>
            </c:dLbl>
            <c:dLbl>
              <c:idx val="5"/>
              <c:layout>
                <c:manualLayout>
                  <c:x val="-9.6213254593175854E-2"/>
                  <c:y val="0.31585294704547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21-4370-822A-C5C5E838DD46}"/>
                </c:ext>
              </c:extLst>
            </c:dLbl>
            <c:dLbl>
              <c:idx val="6"/>
              <c:layout>
                <c:manualLayout>
                  <c:x val="-5.5241360454943135E-2"/>
                  <c:y val="0.1201762028516865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E9E-4BB7-96DC-BE4D0335638F}"/>
                </c:ext>
              </c:extLst>
            </c:dLbl>
            <c:dLbl>
              <c:idx val="7"/>
              <c:layout>
                <c:manualLayout>
                  <c:x val="-4.3844542869641311E-2"/>
                  <c:y val="0.1405554228594242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052-4103-8A00-39B6948ACF6D}"/>
                </c:ext>
              </c:extLst>
            </c:dLbl>
            <c:dLbl>
              <c:idx val="8"/>
              <c:layout>
                <c:manualLayout>
                  <c:x val="-0.10442328302712162"/>
                  <c:y val="5.58675191411307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4F8-492C-B3A1-356E1DAEEE32}"/>
                </c:ext>
              </c:extLst>
            </c:dLbl>
            <c:spPr>
              <a:noFill/>
              <a:ln w="2535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997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доходы от арендной платы за земельные участки - 10 276,5 тыс. рублей</c:v>
                </c:pt>
                <c:pt idx="1">
                  <c:v>доходы от арендной платы за имущество -3 880,1  тыс. рублей</c:v>
                </c:pt>
                <c:pt idx="2">
                  <c:v>прочие доходы от использования имущества - 4 722,7 тыс.  рублей</c:v>
                </c:pt>
                <c:pt idx="3">
                  <c:v>прочие доходы от компенсации затрат - 64,0 тыс. рублей</c:v>
                </c:pt>
                <c:pt idx="4">
                  <c:v>доходы от продажи квартир - 699,2 тыс. рубль</c:v>
                </c:pt>
                <c:pt idx="5">
                  <c:v>доходы от реализации имущества - 8 762,2 тыс. рублей</c:v>
                </c:pt>
                <c:pt idx="6">
                  <c:v>доходы от продажи земли - 3 748,9 тыс. рублей</c:v>
                </c:pt>
                <c:pt idx="7">
                  <c:v>прочие неналоговые доходы - 1 358,9 тыс. рублей</c:v>
                </c:pt>
                <c:pt idx="8">
                  <c:v>денежные взыскания (штрафы, санкции) - 56,0 тыс. рублей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0.30599999999999999</c:v>
                </c:pt>
                <c:pt idx="1">
                  <c:v>0.115</c:v>
                </c:pt>
                <c:pt idx="2">
                  <c:v>0.14099999999999999</c:v>
                </c:pt>
                <c:pt idx="3">
                  <c:v>2E-3</c:v>
                </c:pt>
                <c:pt idx="4">
                  <c:v>2.1000000000000001E-2</c:v>
                </c:pt>
                <c:pt idx="5">
                  <c:v>0.26100000000000001</c:v>
                </c:pt>
                <c:pt idx="6">
                  <c:v>0.112</c:v>
                </c:pt>
                <c:pt idx="7">
                  <c:v>4.1000000000000002E-2</c:v>
                </c:pt>
                <c:pt idx="8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21-4370-822A-C5C5E838D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</c:spPr>
    </c:plotArea>
    <c:legend>
      <c:legendPos val="r"/>
      <c:layout>
        <c:manualLayout>
          <c:xMode val="edge"/>
          <c:yMode val="edge"/>
          <c:x val="0.60249387576552926"/>
          <c:y val="2.2141850808304352E-2"/>
          <c:w val="0.39750612423447068"/>
          <c:h val="0.9597420894394466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2092472498367"/>
          <c:y val="5.5980966351862879E-2"/>
          <c:w val="0.72579072616214635"/>
          <c:h val="0.71944039608884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15000"/>
                    <a:satMod val="180000"/>
                  </a:schemeClr>
                </a:gs>
                <a:gs pos="50000">
                  <a:schemeClr val="accent2">
                    <a:shade val="45000"/>
                    <a:satMod val="170000"/>
                  </a:schemeClr>
                </a:gs>
                <a:gs pos="70000">
                  <a:schemeClr val="accent2">
                    <a:tint val="99000"/>
                    <a:shade val="65000"/>
                    <a:satMod val="155000"/>
                  </a:schemeClr>
                </a:gs>
                <a:gs pos="100000">
                  <a:schemeClr val="accent2">
                    <a:tint val="95500"/>
                    <a:shade val="100000"/>
                    <a:satMod val="15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bevelT w="95250" h="101600"/>
              <a:contourClr>
                <a:scrgbClr r="0" g="0" b="0">
                  <a:satMod val="300000"/>
                </a:scrgbClr>
              </a:contourClr>
            </a:sp3d>
          </c:spPr>
          <c:invertIfNegative val="0"/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Арендная плата за земли</c:v>
                </c:pt>
                <c:pt idx="1">
                  <c:v>Доходы от продажи имущества и земли</c:v>
                </c:pt>
                <c:pt idx="2">
                  <c:v>Доходы от компенсации затрат государства</c:v>
                </c:pt>
              </c:strCache>
            </c:strRef>
          </c:cat>
          <c:val>
            <c:numRef>
              <c:f>Лист1!$B$2:$B$4</c:f>
              <c:numCache>
                <c:formatCode>#,##0.00_р_.</c:formatCode>
                <c:ptCount val="3"/>
                <c:pt idx="0">
                  <c:v>22868.2</c:v>
                </c:pt>
                <c:pt idx="1">
                  <c:v>8333</c:v>
                </c:pt>
                <c:pt idx="2">
                  <c:v>12226.5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3-4E99-8A39-1D6709293A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15000"/>
                    <a:satMod val="180000"/>
                  </a:schemeClr>
                </a:gs>
                <a:gs pos="50000">
                  <a:schemeClr val="accent4">
                    <a:shade val="45000"/>
                    <a:satMod val="170000"/>
                  </a:schemeClr>
                </a:gs>
                <a:gs pos="70000">
                  <a:schemeClr val="accent4">
                    <a:tint val="99000"/>
                    <a:shade val="65000"/>
                    <a:satMod val="155000"/>
                  </a:schemeClr>
                </a:gs>
                <a:gs pos="100000">
                  <a:schemeClr val="accent4">
                    <a:tint val="95500"/>
                    <a:shade val="100000"/>
                    <a:satMod val="15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bevelT w="95250" h="101600"/>
              <a:contourClr>
                <a:scrgbClr r="0" g="0" b="0">
                  <a:satMod val="300000"/>
                </a:scrgbClr>
              </a:contourClr>
            </a:sp3d>
          </c:spPr>
          <c:invertIfNegative val="0"/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Арендная плата за земли</c:v>
                </c:pt>
                <c:pt idx="1">
                  <c:v>Доходы от продажи имущества и земли</c:v>
                </c:pt>
                <c:pt idx="2">
                  <c:v>Доходы от компенсации затрат государства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19201</c:v>
                </c:pt>
                <c:pt idx="1">
                  <c:v>22490.5</c:v>
                </c:pt>
                <c:pt idx="2" formatCode="General">
                  <c:v>7557.5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AD-4158-992E-424E8514DB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93182800"/>
        <c:axId val="293176136"/>
      </c:barChart>
      <c:catAx>
        <c:axId val="293182800"/>
        <c:scaling>
          <c:orientation val="minMax"/>
        </c:scaling>
        <c:delete val="0"/>
        <c:axPos val="l"/>
        <c:numFmt formatCode="\О\с\н\о\в\н\о\й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6136"/>
        <c:crosses val="autoZero"/>
        <c:auto val="1"/>
        <c:lblAlgn val="ctr"/>
        <c:lblOffset val="100"/>
        <c:noMultiLvlLbl val="0"/>
      </c:catAx>
      <c:valAx>
        <c:axId val="2931761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р_." sourceLinked="1"/>
        <c:majorTickMark val="none"/>
        <c:minorTickMark val="none"/>
        <c:tickLblPos val="nextTo"/>
        <c:crossAx val="29318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664026680560945E-2"/>
          <c:y val="2.016552814286883E-2"/>
          <c:w val="0.63609038083573077"/>
          <c:h val="0.743120548653279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15000"/>
                    <a:satMod val="180000"/>
                  </a:schemeClr>
                </a:gs>
                <a:gs pos="50000">
                  <a:schemeClr val="accent2">
                    <a:shade val="45000"/>
                    <a:satMod val="170000"/>
                  </a:schemeClr>
                </a:gs>
                <a:gs pos="70000">
                  <a:schemeClr val="accent2">
                    <a:tint val="99000"/>
                    <a:shade val="65000"/>
                    <a:satMod val="155000"/>
                  </a:schemeClr>
                </a:gs>
                <a:gs pos="100000">
                  <a:schemeClr val="accent2">
                    <a:tint val="95500"/>
                    <a:shade val="100000"/>
                    <a:satMod val="15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1FE-495D-82A8-AAD3D5F88AD7}"/>
              </c:ext>
            </c:extLst>
          </c:dPt>
          <c:cat>
            <c:strRef>
              <c:f>Лист1!$A$2:$A$5</c:f>
              <c:strCache>
                <c:ptCount val="4"/>
                <c:pt idx="0">
                  <c:v>Доходы от сдачи в аренду имущества</c:v>
                </c:pt>
                <c:pt idx="1">
                  <c:v>Прочие доходы от использования имущества</c:v>
                </c:pt>
                <c:pt idx="2">
                  <c:v>Прочие неналоговые доходы</c:v>
                </c:pt>
                <c:pt idx="3">
                  <c:v>Штрафы, санкции, возмещение ущерба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_р_.">
                  <c:v>3305</c:v>
                </c:pt>
                <c:pt idx="1">
                  <c:v>9160.6</c:v>
                </c:pt>
                <c:pt idx="2" formatCode="#,##0.00_р_.">
                  <c:v>7231.1</c:v>
                </c:pt>
                <c:pt idx="3">
                  <c:v>1300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FE-495D-82A8-AAD3D5F88A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15000"/>
                    <a:satMod val="180000"/>
                  </a:schemeClr>
                </a:gs>
                <a:gs pos="50000">
                  <a:schemeClr val="accent4">
                    <a:shade val="45000"/>
                    <a:satMod val="170000"/>
                  </a:schemeClr>
                </a:gs>
                <a:gs pos="70000">
                  <a:schemeClr val="accent4">
                    <a:tint val="99000"/>
                    <a:shade val="65000"/>
                    <a:satMod val="155000"/>
                  </a:schemeClr>
                </a:gs>
                <a:gs pos="100000">
                  <a:schemeClr val="accent4">
                    <a:tint val="95500"/>
                    <a:shade val="100000"/>
                    <a:satMod val="15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Доходы от сдачи в аренду имущества</c:v>
                </c:pt>
                <c:pt idx="1">
                  <c:v>Прочие доходы от использования имущества</c:v>
                </c:pt>
                <c:pt idx="2">
                  <c:v>Прочие неналоговые доходы</c:v>
                </c:pt>
                <c:pt idx="3">
                  <c:v>Штрафы, санкции, возмещение ущерба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5833.3</c:v>
                </c:pt>
                <c:pt idx="1">
                  <c:v>10000</c:v>
                </c:pt>
                <c:pt idx="2">
                  <c:v>11240.1</c:v>
                </c:pt>
                <c:pt idx="3" formatCode="General">
                  <c:v>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FA-4077-BF21-1F25F4F8B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93179272"/>
        <c:axId val="293177312"/>
      </c:barChart>
      <c:catAx>
        <c:axId val="293179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7312"/>
        <c:crosses val="autoZero"/>
        <c:auto val="1"/>
        <c:lblAlgn val="ctr"/>
        <c:lblOffset val="100"/>
        <c:noMultiLvlLbl val="0"/>
      </c:catAx>
      <c:valAx>
        <c:axId val="2931773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р_." sourceLinked="1"/>
        <c:majorTickMark val="none"/>
        <c:minorTickMark val="none"/>
        <c:tickLblPos val="nextTo"/>
        <c:crossAx val="293179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239</a:t>
            </a:r>
            <a:r>
              <a:rPr lang="ru-RU" baseline="0" dirty="0" smtClean="0"/>
              <a:t> 686,9</a:t>
            </a:r>
            <a:r>
              <a:rPr lang="ru-RU" dirty="0" smtClean="0"/>
              <a:t> тыс.</a:t>
            </a:r>
            <a:r>
              <a:rPr lang="ru-RU" baseline="0" dirty="0" smtClean="0"/>
              <a:t> </a:t>
            </a:r>
            <a:r>
              <a:rPr lang="ru-RU" dirty="0" smtClean="0"/>
              <a:t>рублей</a:t>
            </a:r>
            <a:endParaRPr lang="ru-RU" dirty="0"/>
          </a:p>
        </c:rich>
      </c:tx>
      <c:layout>
        <c:manualLayout>
          <c:xMode val="edge"/>
          <c:yMode val="edge"/>
          <c:x val="0.34142156862745099"/>
          <c:y val="4.34663713835717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107843137254902E-2"/>
          <c:y val="0.17474386015932869"/>
          <c:w val="0.83905228758169936"/>
          <c:h val="0.67319553020287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224 миллиона 673 тысячи 488 рублей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>
              <a:bevelT w="95250" h="101600"/>
              <a:contourClr>
                <a:srgbClr val="000000"/>
              </a:contourClr>
            </a:sp3d>
          </c:spPr>
          <c:explosion val="14"/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FD-4367-AC54-70B2356563E7}"/>
              </c:ext>
            </c:extLst>
          </c:dPt>
          <c:dPt>
            <c:idx val="1"/>
            <c:bubble3D val="0"/>
            <c:explosion val="2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FD-4367-AC54-70B2356563E7}"/>
              </c:ext>
            </c:extLst>
          </c:dPt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D-4367-AC54-70B2356563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212 миллионов 500 тысяч 416 рублей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15000"/>
                      <a:satMod val="180000"/>
                    </a:schemeClr>
                  </a:gs>
                  <a:gs pos="50000">
                    <a:schemeClr val="accent1">
                      <a:shade val="45000"/>
                      <a:satMod val="170000"/>
                    </a:schemeClr>
                  </a:gs>
                  <a:gs pos="70000">
                    <a:schemeClr val="accent1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1">
                      <a:tint val="955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6360000"/>
                </a:lightRig>
              </a:scene3d>
              <a:sp3d prstMaterial="flat">
                <a:bevelT w="95250" h="101600"/>
                <a:contourClr>
                  <a:scrgbClr r="0" g="0" b="0">
                    <a:satMod val="30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D23-462A-801B-4B0FC6D3A7C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15000"/>
                      <a:satMod val="180000"/>
                    </a:schemeClr>
                  </a:gs>
                  <a:gs pos="50000">
                    <a:schemeClr val="accent2">
                      <a:shade val="45000"/>
                      <a:satMod val="170000"/>
                    </a:schemeClr>
                  </a:gs>
                  <a:gs pos="70000">
                    <a:schemeClr val="accent2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2">
                      <a:tint val="955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6360000"/>
                </a:lightRig>
              </a:scene3d>
              <a:sp3d prstMaterial="flat">
                <a:bevelT w="95250" h="101600"/>
                <a:contourClr>
                  <a:scrgbClr r="0" g="0" b="0">
                    <a:satMod val="30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D23-462A-801B-4B0FC6D3A7CD}"/>
              </c:ext>
            </c:extLst>
          </c:dPt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48FD-4367-AC54-70B235656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196387216303843E-2"/>
          <c:y val="0.92085775205498943"/>
          <c:w val="0.87814317327981062"/>
          <c:h val="7.087978528873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757C5-E793-4DEB-BFF3-4E96B04C40DA}" type="doc">
      <dgm:prSet loTypeId="urn:microsoft.com/office/officeart/2005/8/layout/lProcess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2DBAE7-69AF-4669-A30D-887FB8BDE854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317CBB61-A78B-47EF-B040-8B7CFB75E4D6}" type="parTrans" cxnId="{77DEA1CC-EBA7-4D75-905E-7D0236F263A1}">
      <dgm:prSet/>
      <dgm:spPr/>
      <dgm:t>
        <a:bodyPr/>
        <a:lstStyle/>
        <a:p>
          <a:endParaRPr lang="ru-RU"/>
        </a:p>
      </dgm:t>
    </dgm:pt>
    <dgm:pt modelId="{366CF6FE-FC43-4D5E-B7A9-774C1AA5E18B}" type="sibTrans" cxnId="{77DEA1CC-EBA7-4D75-905E-7D0236F263A1}">
      <dgm:prSet/>
      <dgm:spPr/>
      <dgm:t>
        <a:bodyPr/>
        <a:lstStyle/>
        <a:p>
          <a:endParaRPr lang="ru-RU"/>
        </a:p>
      </dgm:t>
    </dgm:pt>
    <dgm:pt modelId="{24D69744-16F8-4447-9CFA-6BA39D1ACD29}">
      <dgm:prSet phldrT="[Текст]" custT="1"/>
      <dgm:spPr/>
      <dgm:t>
        <a:bodyPr/>
        <a:lstStyle/>
        <a:p>
          <a:r>
            <a:rPr lang="ru-RU" sz="4000" dirty="0" smtClean="0"/>
            <a:t>34,6%</a:t>
          </a:r>
          <a:endParaRPr lang="ru-RU" sz="4000" dirty="0"/>
        </a:p>
      </dgm:t>
    </dgm:pt>
    <dgm:pt modelId="{16553960-66A4-467D-9873-BCC32494CBB3}" type="parTrans" cxnId="{FF66F81D-72AC-43E1-9963-1DF1F2E62696}">
      <dgm:prSet/>
      <dgm:spPr/>
      <dgm:t>
        <a:bodyPr/>
        <a:lstStyle/>
        <a:p>
          <a:endParaRPr lang="ru-RU"/>
        </a:p>
      </dgm:t>
    </dgm:pt>
    <dgm:pt modelId="{D87CD600-B8F9-4D9D-9A34-46DCFD2AD982}" type="sibTrans" cxnId="{FF66F81D-72AC-43E1-9963-1DF1F2E62696}">
      <dgm:prSet/>
      <dgm:spPr/>
      <dgm:t>
        <a:bodyPr/>
        <a:lstStyle/>
        <a:p>
          <a:endParaRPr lang="ru-RU"/>
        </a:p>
      </dgm:t>
    </dgm:pt>
    <dgm:pt modelId="{4BBC1F2A-D6E1-4CDB-BFD1-E5607263DEF8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400" dirty="0" smtClean="0"/>
            <a:t>81 048,0 тыс. рублей</a:t>
          </a:r>
          <a:endParaRPr lang="ru-RU" sz="2400" dirty="0"/>
        </a:p>
      </dgm:t>
    </dgm:pt>
    <dgm:pt modelId="{ED7D5B3F-A7E2-4DA3-A6A8-D11D30E5BA5C}" type="parTrans" cxnId="{5D752678-28CF-44BE-AE13-5387CC41BE9C}">
      <dgm:prSet/>
      <dgm:spPr/>
      <dgm:t>
        <a:bodyPr/>
        <a:lstStyle/>
        <a:p>
          <a:endParaRPr lang="ru-RU"/>
        </a:p>
      </dgm:t>
    </dgm:pt>
    <dgm:pt modelId="{8D17A90F-0F76-4608-ACCF-8C9FAEE89C28}" type="sibTrans" cxnId="{5D752678-28CF-44BE-AE13-5387CC41BE9C}">
      <dgm:prSet/>
      <dgm:spPr/>
      <dgm:t>
        <a:bodyPr/>
        <a:lstStyle/>
        <a:p>
          <a:endParaRPr lang="ru-RU"/>
        </a:p>
      </dgm:t>
    </dgm:pt>
    <dgm:pt modelId="{43D2EB29-1F3B-4DD4-B0F5-80DA3CBDA732}">
      <dgm:prSet phldrT="[Текст]"/>
      <dgm:spPr/>
      <dgm:t>
        <a:bodyPr/>
        <a:lstStyle/>
        <a:p>
          <a:r>
            <a:rPr lang="ru-RU" dirty="0" smtClean="0"/>
            <a:t>Неналоговые доходы </a:t>
          </a:r>
          <a:endParaRPr lang="ru-RU" dirty="0"/>
        </a:p>
      </dgm:t>
    </dgm:pt>
    <dgm:pt modelId="{4C73E7B1-198C-45E0-8A68-2AB2E92464D3}" type="parTrans" cxnId="{AD399148-04C7-4FFF-A1B1-0B527659F2C2}">
      <dgm:prSet/>
      <dgm:spPr/>
      <dgm:t>
        <a:bodyPr/>
        <a:lstStyle/>
        <a:p>
          <a:endParaRPr lang="ru-RU"/>
        </a:p>
      </dgm:t>
    </dgm:pt>
    <dgm:pt modelId="{4CFF2554-EAC0-4E4C-AD4B-04BF4B9B1FFC}" type="sibTrans" cxnId="{AD399148-04C7-4FFF-A1B1-0B527659F2C2}">
      <dgm:prSet/>
      <dgm:spPr/>
      <dgm:t>
        <a:bodyPr/>
        <a:lstStyle/>
        <a:p>
          <a:endParaRPr lang="ru-RU"/>
        </a:p>
      </dgm:t>
    </dgm:pt>
    <dgm:pt modelId="{92DD2166-127A-40D1-8A3E-D54A8F7B2699}">
      <dgm:prSet phldrT="[Текст]" custT="1"/>
      <dgm:spPr/>
      <dgm:t>
        <a:bodyPr/>
        <a:lstStyle/>
        <a:p>
          <a:r>
            <a:rPr lang="ru-RU" sz="4000" dirty="0" smtClean="0"/>
            <a:t>14,3%</a:t>
          </a:r>
          <a:endParaRPr lang="ru-RU" sz="4000" dirty="0"/>
        </a:p>
      </dgm:t>
    </dgm:pt>
    <dgm:pt modelId="{9AACAE55-7F8F-425B-8CCD-F2798CB90642}" type="parTrans" cxnId="{81754014-4E7F-437D-B4CB-92EFF8715D45}">
      <dgm:prSet/>
      <dgm:spPr/>
      <dgm:t>
        <a:bodyPr/>
        <a:lstStyle/>
        <a:p>
          <a:endParaRPr lang="ru-RU"/>
        </a:p>
      </dgm:t>
    </dgm:pt>
    <dgm:pt modelId="{72F25334-A2E9-43E9-A2BF-5A35A304F66A}" type="sibTrans" cxnId="{81754014-4E7F-437D-B4CB-92EFF8715D45}">
      <dgm:prSet/>
      <dgm:spPr/>
      <dgm:t>
        <a:bodyPr/>
        <a:lstStyle/>
        <a:p>
          <a:endParaRPr lang="ru-RU"/>
        </a:p>
      </dgm:t>
    </dgm:pt>
    <dgm:pt modelId="{E85233C1-F7FE-430F-965E-E6FCC15EB98B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400" dirty="0" smtClean="0"/>
            <a:t>33 </a:t>
          </a:r>
          <a:r>
            <a:rPr lang="ru-RU" sz="2400" dirty="0" smtClean="0"/>
            <a:t>570,8 тыс. рублей</a:t>
          </a:r>
          <a:endParaRPr lang="ru-RU" sz="2400" dirty="0"/>
        </a:p>
      </dgm:t>
    </dgm:pt>
    <dgm:pt modelId="{59D9D17A-2E9E-4604-BB2E-BD1E79FA258C}" type="parTrans" cxnId="{B9CB10DC-293E-44AE-8DB1-A79F5DB5506C}">
      <dgm:prSet/>
      <dgm:spPr/>
      <dgm:t>
        <a:bodyPr/>
        <a:lstStyle/>
        <a:p>
          <a:endParaRPr lang="ru-RU"/>
        </a:p>
      </dgm:t>
    </dgm:pt>
    <dgm:pt modelId="{E21FBEC1-7627-4952-8FE5-657255C3EB98}" type="sibTrans" cxnId="{B9CB10DC-293E-44AE-8DB1-A79F5DB5506C}">
      <dgm:prSet/>
      <dgm:spPr/>
      <dgm:t>
        <a:bodyPr/>
        <a:lstStyle/>
        <a:p>
          <a:endParaRPr lang="ru-RU"/>
        </a:p>
      </dgm:t>
    </dgm:pt>
    <dgm:pt modelId="{D180C69D-13C9-4486-B57E-B05273E7BB4A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F61604E7-FA20-4982-9736-D692A53372E0}" type="parTrans" cxnId="{A9E83450-4324-4BDD-9A18-715ACC67D0A6}">
      <dgm:prSet/>
      <dgm:spPr/>
      <dgm:t>
        <a:bodyPr/>
        <a:lstStyle/>
        <a:p>
          <a:endParaRPr lang="ru-RU"/>
        </a:p>
      </dgm:t>
    </dgm:pt>
    <dgm:pt modelId="{FA89D752-DCAD-467E-88E9-6B40F2C73C25}" type="sibTrans" cxnId="{A9E83450-4324-4BDD-9A18-715ACC67D0A6}">
      <dgm:prSet/>
      <dgm:spPr/>
      <dgm:t>
        <a:bodyPr/>
        <a:lstStyle/>
        <a:p>
          <a:endParaRPr lang="ru-RU"/>
        </a:p>
      </dgm:t>
    </dgm:pt>
    <dgm:pt modelId="{E3B7F3A3-39A0-4604-A641-3C9B1B60B361}">
      <dgm:prSet phldrT="[Текст]" custT="1"/>
      <dgm:spPr/>
      <dgm:t>
        <a:bodyPr/>
        <a:lstStyle/>
        <a:p>
          <a:r>
            <a:rPr lang="ru-RU" sz="4000" dirty="0" smtClean="0"/>
            <a:t>51,1%</a:t>
          </a:r>
          <a:endParaRPr lang="ru-RU" sz="4000" dirty="0"/>
        </a:p>
      </dgm:t>
    </dgm:pt>
    <dgm:pt modelId="{287B83E5-E67C-4AE4-B987-C0C90B4EBEA8}" type="parTrans" cxnId="{3E984C39-1BAE-44F1-816E-B73355EFFA26}">
      <dgm:prSet/>
      <dgm:spPr/>
      <dgm:t>
        <a:bodyPr/>
        <a:lstStyle/>
        <a:p>
          <a:endParaRPr lang="ru-RU"/>
        </a:p>
      </dgm:t>
    </dgm:pt>
    <dgm:pt modelId="{6D28E6A1-4FA4-4DCB-8D0D-A84C60BD0EB5}" type="sibTrans" cxnId="{3E984C39-1BAE-44F1-816E-B73355EFFA26}">
      <dgm:prSet/>
      <dgm:spPr/>
      <dgm:t>
        <a:bodyPr/>
        <a:lstStyle/>
        <a:p>
          <a:endParaRPr lang="ru-RU"/>
        </a:p>
      </dgm:t>
    </dgm:pt>
    <dgm:pt modelId="{E76D2AEE-772E-4A73-838C-BC8342C22D2C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400" dirty="0" smtClean="0"/>
            <a:t>119 </a:t>
          </a:r>
          <a:r>
            <a:rPr lang="ru-RU" sz="2400" dirty="0" smtClean="0"/>
            <a:t>950,1 тыс. рублей</a:t>
          </a:r>
          <a:endParaRPr lang="ru-RU" sz="2400" dirty="0"/>
        </a:p>
      </dgm:t>
    </dgm:pt>
    <dgm:pt modelId="{3640EF2B-5B11-4121-A7D4-A784956C7A27}" type="parTrans" cxnId="{900C4D26-28F9-4AA2-91B3-E3B562C819E4}">
      <dgm:prSet/>
      <dgm:spPr/>
      <dgm:t>
        <a:bodyPr/>
        <a:lstStyle/>
        <a:p>
          <a:endParaRPr lang="ru-RU"/>
        </a:p>
      </dgm:t>
    </dgm:pt>
    <dgm:pt modelId="{65F54C3B-A665-41E9-B7F8-51106E40E18F}" type="sibTrans" cxnId="{900C4D26-28F9-4AA2-91B3-E3B562C819E4}">
      <dgm:prSet/>
      <dgm:spPr/>
      <dgm:t>
        <a:bodyPr/>
        <a:lstStyle/>
        <a:p>
          <a:endParaRPr lang="ru-RU"/>
        </a:p>
      </dgm:t>
    </dgm:pt>
    <dgm:pt modelId="{2C65F901-ABC0-46F0-B79C-B86D229921D1}" type="pres">
      <dgm:prSet presAssocID="{AF7757C5-E793-4DEB-BFF3-4E96B04C40D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062FD7-E2BA-4EC0-9189-040AA7080C90}" type="pres">
      <dgm:prSet presAssocID="{4D2DBAE7-69AF-4669-A30D-887FB8BDE854}" presName="compNode" presStyleCnt="0"/>
      <dgm:spPr/>
      <dgm:t>
        <a:bodyPr/>
        <a:lstStyle/>
        <a:p>
          <a:endParaRPr lang="ru-RU"/>
        </a:p>
      </dgm:t>
    </dgm:pt>
    <dgm:pt modelId="{2C89B86F-9BBC-40E4-A350-EC03460A9564}" type="pres">
      <dgm:prSet presAssocID="{4D2DBAE7-69AF-4669-A30D-887FB8BDE854}" presName="aNode" presStyleLbl="bgShp" presStyleIdx="0" presStyleCnt="3" custLinFactNeighborX="-14687" custLinFactNeighborY="-9320"/>
      <dgm:spPr/>
      <dgm:t>
        <a:bodyPr/>
        <a:lstStyle/>
        <a:p>
          <a:endParaRPr lang="ru-RU"/>
        </a:p>
      </dgm:t>
    </dgm:pt>
    <dgm:pt modelId="{574750C2-D432-4DE7-90C3-3DA12B0528F9}" type="pres">
      <dgm:prSet presAssocID="{4D2DBAE7-69AF-4669-A30D-887FB8BDE854}" presName="textNode" presStyleLbl="bgShp" presStyleIdx="0" presStyleCnt="3"/>
      <dgm:spPr/>
      <dgm:t>
        <a:bodyPr/>
        <a:lstStyle/>
        <a:p>
          <a:endParaRPr lang="ru-RU"/>
        </a:p>
      </dgm:t>
    </dgm:pt>
    <dgm:pt modelId="{38EB4C98-7143-4675-AEEB-DFFF29D77C63}" type="pres">
      <dgm:prSet presAssocID="{4D2DBAE7-69AF-4669-A30D-887FB8BDE854}" presName="compChildNode" presStyleCnt="0"/>
      <dgm:spPr/>
      <dgm:t>
        <a:bodyPr/>
        <a:lstStyle/>
        <a:p>
          <a:endParaRPr lang="ru-RU"/>
        </a:p>
      </dgm:t>
    </dgm:pt>
    <dgm:pt modelId="{4874D0FB-B277-4720-8CD6-4584BBE62E87}" type="pres">
      <dgm:prSet presAssocID="{4D2DBAE7-69AF-4669-A30D-887FB8BDE854}" presName="theInnerList" presStyleCnt="0"/>
      <dgm:spPr/>
      <dgm:t>
        <a:bodyPr/>
        <a:lstStyle/>
        <a:p>
          <a:endParaRPr lang="ru-RU"/>
        </a:p>
      </dgm:t>
    </dgm:pt>
    <dgm:pt modelId="{6DBD985E-444D-4EF7-827E-AF87E18A3D8F}" type="pres">
      <dgm:prSet presAssocID="{24D69744-16F8-4447-9CFA-6BA39D1ACD29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F5B52-062F-4A8E-BF52-B7CD668BD366}" type="pres">
      <dgm:prSet presAssocID="{24D69744-16F8-4447-9CFA-6BA39D1ACD29}" presName="aSpace2" presStyleCnt="0"/>
      <dgm:spPr/>
      <dgm:t>
        <a:bodyPr/>
        <a:lstStyle/>
        <a:p>
          <a:endParaRPr lang="ru-RU"/>
        </a:p>
      </dgm:t>
    </dgm:pt>
    <dgm:pt modelId="{9A6B3DB2-62E5-4452-902B-439BEE442221}" type="pres">
      <dgm:prSet presAssocID="{4BBC1F2A-D6E1-4CDB-BFD1-E5607263DEF8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9CAB2-0CA6-4891-9EAE-4BADBDE4FA87}" type="pres">
      <dgm:prSet presAssocID="{4D2DBAE7-69AF-4669-A30D-887FB8BDE854}" presName="aSpace" presStyleCnt="0"/>
      <dgm:spPr/>
      <dgm:t>
        <a:bodyPr/>
        <a:lstStyle/>
        <a:p>
          <a:endParaRPr lang="ru-RU"/>
        </a:p>
      </dgm:t>
    </dgm:pt>
    <dgm:pt modelId="{71C9E057-5EF4-4B68-ADEC-6E297B841E2A}" type="pres">
      <dgm:prSet presAssocID="{43D2EB29-1F3B-4DD4-B0F5-80DA3CBDA732}" presName="compNode" presStyleCnt="0"/>
      <dgm:spPr/>
      <dgm:t>
        <a:bodyPr/>
        <a:lstStyle/>
        <a:p>
          <a:endParaRPr lang="ru-RU"/>
        </a:p>
      </dgm:t>
    </dgm:pt>
    <dgm:pt modelId="{25B2D81E-565A-4612-9BC0-134AE237CD7B}" type="pres">
      <dgm:prSet presAssocID="{43D2EB29-1F3B-4DD4-B0F5-80DA3CBDA732}" presName="aNode" presStyleLbl="bgShp" presStyleIdx="1" presStyleCnt="3"/>
      <dgm:spPr/>
      <dgm:t>
        <a:bodyPr/>
        <a:lstStyle/>
        <a:p>
          <a:endParaRPr lang="ru-RU"/>
        </a:p>
      </dgm:t>
    </dgm:pt>
    <dgm:pt modelId="{3042A6DE-C33D-4AFA-8206-79405A91C7A1}" type="pres">
      <dgm:prSet presAssocID="{43D2EB29-1F3B-4DD4-B0F5-80DA3CBDA732}" presName="textNode" presStyleLbl="bgShp" presStyleIdx="1" presStyleCnt="3"/>
      <dgm:spPr/>
      <dgm:t>
        <a:bodyPr/>
        <a:lstStyle/>
        <a:p>
          <a:endParaRPr lang="ru-RU"/>
        </a:p>
      </dgm:t>
    </dgm:pt>
    <dgm:pt modelId="{AFC43845-FD34-449B-944A-AF53C7356381}" type="pres">
      <dgm:prSet presAssocID="{43D2EB29-1F3B-4DD4-B0F5-80DA3CBDA732}" presName="compChildNode" presStyleCnt="0"/>
      <dgm:spPr/>
      <dgm:t>
        <a:bodyPr/>
        <a:lstStyle/>
        <a:p>
          <a:endParaRPr lang="ru-RU"/>
        </a:p>
      </dgm:t>
    </dgm:pt>
    <dgm:pt modelId="{5E47B6B9-62D7-4186-8387-9301BD2D38C0}" type="pres">
      <dgm:prSet presAssocID="{43D2EB29-1F3B-4DD4-B0F5-80DA3CBDA732}" presName="theInnerList" presStyleCnt="0"/>
      <dgm:spPr/>
      <dgm:t>
        <a:bodyPr/>
        <a:lstStyle/>
        <a:p>
          <a:endParaRPr lang="ru-RU"/>
        </a:p>
      </dgm:t>
    </dgm:pt>
    <dgm:pt modelId="{BF09341A-D17E-4D8E-9114-634D26E41253}" type="pres">
      <dgm:prSet presAssocID="{92DD2166-127A-40D1-8A3E-D54A8F7B2699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CD5DB-7DA2-4668-9C2A-43C7CFBB46CF}" type="pres">
      <dgm:prSet presAssocID="{92DD2166-127A-40D1-8A3E-D54A8F7B2699}" presName="aSpace2" presStyleCnt="0"/>
      <dgm:spPr/>
      <dgm:t>
        <a:bodyPr/>
        <a:lstStyle/>
        <a:p>
          <a:endParaRPr lang="ru-RU"/>
        </a:p>
      </dgm:t>
    </dgm:pt>
    <dgm:pt modelId="{0310C956-A73D-4ED5-9950-30F08E455622}" type="pres">
      <dgm:prSet presAssocID="{E85233C1-F7FE-430F-965E-E6FCC15EB98B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50A94-DF57-4260-BFFB-DB81A85B76F3}" type="pres">
      <dgm:prSet presAssocID="{43D2EB29-1F3B-4DD4-B0F5-80DA3CBDA732}" presName="aSpace" presStyleCnt="0"/>
      <dgm:spPr/>
      <dgm:t>
        <a:bodyPr/>
        <a:lstStyle/>
        <a:p>
          <a:endParaRPr lang="ru-RU"/>
        </a:p>
      </dgm:t>
    </dgm:pt>
    <dgm:pt modelId="{DDD70D46-3B03-4BAA-B7EF-DCA5E20589F6}" type="pres">
      <dgm:prSet presAssocID="{D180C69D-13C9-4486-B57E-B05273E7BB4A}" presName="compNode" presStyleCnt="0"/>
      <dgm:spPr/>
      <dgm:t>
        <a:bodyPr/>
        <a:lstStyle/>
        <a:p>
          <a:endParaRPr lang="ru-RU"/>
        </a:p>
      </dgm:t>
    </dgm:pt>
    <dgm:pt modelId="{5F889602-9B8C-4369-BA2B-AC4AC7BDA949}" type="pres">
      <dgm:prSet presAssocID="{D180C69D-13C9-4486-B57E-B05273E7BB4A}" presName="aNode" presStyleLbl="bgShp" presStyleIdx="2" presStyleCnt="3"/>
      <dgm:spPr/>
      <dgm:t>
        <a:bodyPr/>
        <a:lstStyle/>
        <a:p>
          <a:endParaRPr lang="ru-RU"/>
        </a:p>
      </dgm:t>
    </dgm:pt>
    <dgm:pt modelId="{50377EA2-A8C8-4EEE-9913-5E1E1C46EF56}" type="pres">
      <dgm:prSet presAssocID="{D180C69D-13C9-4486-B57E-B05273E7BB4A}" presName="textNode" presStyleLbl="bgShp" presStyleIdx="2" presStyleCnt="3"/>
      <dgm:spPr/>
      <dgm:t>
        <a:bodyPr/>
        <a:lstStyle/>
        <a:p>
          <a:endParaRPr lang="ru-RU"/>
        </a:p>
      </dgm:t>
    </dgm:pt>
    <dgm:pt modelId="{F80375BC-41CA-4DDB-A298-E56355E01F40}" type="pres">
      <dgm:prSet presAssocID="{D180C69D-13C9-4486-B57E-B05273E7BB4A}" presName="compChildNode" presStyleCnt="0"/>
      <dgm:spPr/>
      <dgm:t>
        <a:bodyPr/>
        <a:lstStyle/>
        <a:p>
          <a:endParaRPr lang="ru-RU"/>
        </a:p>
      </dgm:t>
    </dgm:pt>
    <dgm:pt modelId="{A7B6BA0D-D212-419E-A971-052EB4ED65FB}" type="pres">
      <dgm:prSet presAssocID="{D180C69D-13C9-4486-B57E-B05273E7BB4A}" presName="theInnerList" presStyleCnt="0"/>
      <dgm:spPr/>
      <dgm:t>
        <a:bodyPr/>
        <a:lstStyle/>
        <a:p>
          <a:endParaRPr lang="ru-RU"/>
        </a:p>
      </dgm:t>
    </dgm:pt>
    <dgm:pt modelId="{0733F676-830F-4466-8525-72D40E2BCB98}" type="pres">
      <dgm:prSet presAssocID="{E3B7F3A3-39A0-4604-A641-3C9B1B60B361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46A7B-6109-4726-96DD-7D0A01E56F05}" type="pres">
      <dgm:prSet presAssocID="{E3B7F3A3-39A0-4604-A641-3C9B1B60B361}" presName="aSpace2" presStyleCnt="0"/>
      <dgm:spPr/>
      <dgm:t>
        <a:bodyPr/>
        <a:lstStyle/>
        <a:p>
          <a:endParaRPr lang="ru-RU"/>
        </a:p>
      </dgm:t>
    </dgm:pt>
    <dgm:pt modelId="{CED76DE5-6BCF-424E-B8A4-034083E99C85}" type="pres">
      <dgm:prSet presAssocID="{E76D2AEE-772E-4A73-838C-BC8342C22D2C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B105D6-7633-4253-A29F-006A6D456832}" type="presOf" srcId="{E3B7F3A3-39A0-4604-A641-3C9B1B60B361}" destId="{0733F676-830F-4466-8525-72D40E2BCB98}" srcOrd="0" destOrd="0" presId="urn:microsoft.com/office/officeart/2005/8/layout/lProcess2"/>
    <dgm:cxn modelId="{30A44EBB-3C91-4DAD-85EB-B8CD580DE03A}" type="presOf" srcId="{4D2DBAE7-69AF-4669-A30D-887FB8BDE854}" destId="{574750C2-D432-4DE7-90C3-3DA12B0528F9}" srcOrd="1" destOrd="0" presId="urn:microsoft.com/office/officeart/2005/8/layout/lProcess2"/>
    <dgm:cxn modelId="{B46750F7-07C5-4AC1-B181-BA7E5958D871}" type="presOf" srcId="{43D2EB29-1F3B-4DD4-B0F5-80DA3CBDA732}" destId="{3042A6DE-C33D-4AFA-8206-79405A91C7A1}" srcOrd="1" destOrd="0" presId="urn:microsoft.com/office/officeart/2005/8/layout/lProcess2"/>
    <dgm:cxn modelId="{81D38D49-29EE-45CF-BBE6-E01ACFEFEF6C}" type="presOf" srcId="{92DD2166-127A-40D1-8A3E-D54A8F7B2699}" destId="{BF09341A-D17E-4D8E-9114-634D26E41253}" srcOrd="0" destOrd="0" presId="urn:microsoft.com/office/officeart/2005/8/layout/lProcess2"/>
    <dgm:cxn modelId="{E6E6E00A-D2D9-45E7-9C0D-C6AC98FB2F79}" type="presOf" srcId="{43D2EB29-1F3B-4DD4-B0F5-80DA3CBDA732}" destId="{25B2D81E-565A-4612-9BC0-134AE237CD7B}" srcOrd="0" destOrd="0" presId="urn:microsoft.com/office/officeart/2005/8/layout/lProcess2"/>
    <dgm:cxn modelId="{7672F118-0055-477B-8AC6-C9A71CCE1B3D}" type="presOf" srcId="{4D2DBAE7-69AF-4669-A30D-887FB8BDE854}" destId="{2C89B86F-9BBC-40E4-A350-EC03460A9564}" srcOrd="0" destOrd="0" presId="urn:microsoft.com/office/officeart/2005/8/layout/lProcess2"/>
    <dgm:cxn modelId="{11F81CB6-7FA7-4227-AC8B-DD238BC7E0E7}" type="presOf" srcId="{AF7757C5-E793-4DEB-BFF3-4E96B04C40DA}" destId="{2C65F901-ABC0-46F0-B79C-B86D229921D1}" srcOrd="0" destOrd="0" presId="urn:microsoft.com/office/officeart/2005/8/layout/lProcess2"/>
    <dgm:cxn modelId="{900C4D26-28F9-4AA2-91B3-E3B562C819E4}" srcId="{D180C69D-13C9-4486-B57E-B05273E7BB4A}" destId="{E76D2AEE-772E-4A73-838C-BC8342C22D2C}" srcOrd="1" destOrd="0" parTransId="{3640EF2B-5B11-4121-A7D4-A784956C7A27}" sibTransId="{65F54C3B-A665-41E9-B7F8-51106E40E18F}"/>
    <dgm:cxn modelId="{195A97FD-9A4A-48D2-8F45-9CE2FD74987B}" type="presOf" srcId="{4BBC1F2A-D6E1-4CDB-BFD1-E5607263DEF8}" destId="{9A6B3DB2-62E5-4452-902B-439BEE442221}" srcOrd="0" destOrd="0" presId="urn:microsoft.com/office/officeart/2005/8/layout/lProcess2"/>
    <dgm:cxn modelId="{9477FD51-F748-4465-B109-243B4C377653}" type="presOf" srcId="{D180C69D-13C9-4486-B57E-B05273E7BB4A}" destId="{5F889602-9B8C-4369-BA2B-AC4AC7BDA949}" srcOrd="0" destOrd="0" presId="urn:microsoft.com/office/officeart/2005/8/layout/lProcess2"/>
    <dgm:cxn modelId="{81754014-4E7F-437D-B4CB-92EFF8715D45}" srcId="{43D2EB29-1F3B-4DD4-B0F5-80DA3CBDA732}" destId="{92DD2166-127A-40D1-8A3E-D54A8F7B2699}" srcOrd="0" destOrd="0" parTransId="{9AACAE55-7F8F-425B-8CCD-F2798CB90642}" sibTransId="{72F25334-A2E9-43E9-A2BF-5A35A304F66A}"/>
    <dgm:cxn modelId="{2BC74509-BCDD-4944-AC0B-6CFC58CBD975}" type="presOf" srcId="{E85233C1-F7FE-430F-965E-E6FCC15EB98B}" destId="{0310C956-A73D-4ED5-9950-30F08E455622}" srcOrd="0" destOrd="0" presId="urn:microsoft.com/office/officeart/2005/8/layout/lProcess2"/>
    <dgm:cxn modelId="{696E22B0-9B48-4E92-8D25-C4174F9EB17D}" type="presOf" srcId="{24D69744-16F8-4447-9CFA-6BA39D1ACD29}" destId="{6DBD985E-444D-4EF7-827E-AF87E18A3D8F}" srcOrd="0" destOrd="0" presId="urn:microsoft.com/office/officeart/2005/8/layout/lProcess2"/>
    <dgm:cxn modelId="{B9CB10DC-293E-44AE-8DB1-A79F5DB5506C}" srcId="{43D2EB29-1F3B-4DD4-B0F5-80DA3CBDA732}" destId="{E85233C1-F7FE-430F-965E-E6FCC15EB98B}" srcOrd="1" destOrd="0" parTransId="{59D9D17A-2E9E-4604-BB2E-BD1E79FA258C}" sibTransId="{E21FBEC1-7627-4952-8FE5-657255C3EB98}"/>
    <dgm:cxn modelId="{80DD0A4B-3B30-487B-A13A-609191D3A511}" type="presOf" srcId="{D180C69D-13C9-4486-B57E-B05273E7BB4A}" destId="{50377EA2-A8C8-4EEE-9913-5E1E1C46EF56}" srcOrd="1" destOrd="0" presId="urn:microsoft.com/office/officeart/2005/8/layout/lProcess2"/>
    <dgm:cxn modelId="{AD399148-04C7-4FFF-A1B1-0B527659F2C2}" srcId="{AF7757C5-E793-4DEB-BFF3-4E96B04C40DA}" destId="{43D2EB29-1F3B-4DD4-B0F5-80DA3CBDA732}" srcOrd="1" destOrd="0" parTransId="{4C73E7B1-198C-45E0-8A68-2AB2E92464D3}" sibTransId="{4CFF2554-EAC0-4E4C-AD4B-04BF4B9B1FFC}"/>
    <dgm:cxn modelId="{3E984C39-1BAE-44F1-816E-B73355EFFA26}" srcId="{D180C69D-13C9-4486-B57E-B05273E7BB4A}" destId="{E3B7F3A3-39A0-4604-A641-3C9B1B60B361}" srcOrd="0" destOrd="0" parTransId="{287B83E5-E67C-4AE4-B987-C0C90B4EBEA8}" sibTransId="{6D28E6A1-4FA4-4DCB-8D0D-A84C60BD0EB5}"/>
    <dgm:cxn modelId="{77DEA1CC-EBA7-4D75-905E-7D0236F263A1}" srcId="{AF7757C5-E793-4DEB-BFF3-4E96B04C40DA}" destId="{4D2DBAE7-69AF-4669-A30D-887FB8BDE854}" srcOrd="0" destOrd="0" parTransId="{317CBB61-A78B-47EF-B040-8B7CFB75E4D6}" sibTransId="{366CF6FE-FC43-4D5E-B7A9-774C1AA5E18B}"/>
    <dgm:cxn modelId="{A9E83450-4324-4BDD-9A18-715ACC67D0A6}" srcId="{AF7757C5-E793-4DEB-BFF3-4E96B04C40DA}" destId="{D180C69D-13C9-4486-B57E-B05273E7BB4A}" srcOrd="2" destOrd="0" parTransId="{F61604E7-FA20-4982-9736-D692A53372E0}" sibTransId="{FA89D752-DCAD-467E-88E9-6B40F2C73C25}"/>
    <dgm:cxn modelId="{5D752678-28CF-44BE-AE13-5387CC41BE9C}" srcId="{4D2DBAE7-69AF-4669-A30D-887FB8BDE854}" destId="{4BBC1F2A-D6E1-4CDB-BFD1-E5607263DEF8}" srcOrd="1" destOrd="0" parTransId="{ED7D5B3F-A7E2-4DA3-A6A8-D11D30E5BA5C}" sibTransId="{8D17A90F-0F76-4608-ACCF-8C9FAEE89C28}"/>
    <dgm:cxn modelId="{FF66F81D-72AC-43E1-9963-1DF1F2E62696}" srcId="{4D2DBAE7-69AF-4669-A30D-887FB8BDE854}" destId="{24D69744-16F8-4447-9CFA-6BA39D1ACD29}" srcOrd="0" destOrd="0" parTransId="{16553960-66A4-467D-9873-BCC32494CBB3}" sibTransId="{D87CD600-B8F9-4D9D-9A34-46DCFD2AD982}"/>
    <dgm:cxn modelId="{694ADE04-0128-428E-A710-8880D57B0E84}" type="presOf" srcId="{E76D2AEE-772E-4A73-838C-BC8342C22D2C}" destId="{CED76DE5-6BCF-424E-B8A4-034083E99C85}" srcOrd="0" destOrd="0" presId="urn:microsoft.com/office/officeart/2005/8/layout/lProcess2"/>
    <dgm:cxn modelId="{DD54E887-C611-42DC-BBFE-0C69F3B60503}" type="presParOf" srcId="{2C65F901-ABC0-46F0-B79C-B86D229921D1}" destId="{6E062FD7-E2BA-4EC0-9189-040AA7080C90}" srcOrd="0" destOrd="0" presId="urn:microsoft.com/office/officeart/2005/8/layout/lProcess2"/>
    <dgm:cxn modelId="{78569748-FFB1-4A2F-89D1-D9AC04CF3CD3}" type="presParOf" srcId="{6E062FD7-E2BA-4EC0-9189-040AA7080C90}" destId="{2C89B86F-9BBC-40E4-A350-EC03460A9564}" srcOrd="0" destOrd="0" presId="urn:microsoft.com/office/officeart/2005/8/layout/lProcess2"/>
    <dgm:cxn modelId="{960D6A5A-8818-4AF3-BACA-EB6626C785F8}" type="presParOf" srcId="{6E062FD7-E2BA-4EC0-9189-040AA7080C90}" destId="{574750C2-D432-4DE7-90C3-3DA12B0528F9}" srcOrd="1" destOrd="0" presId="urn:microsoft.com/office/officeart/2005/8/layout/lProcess2"/>
    <dgm:cxn modelId="{F00CC844-BF1A-4D3E-AB94-FF28E2507B6A}" type="presParOf" srcId="{6E062FD7-E2BA-4EC0-9189-040AA7080C90}" destId="{38EB4C98-7143-4675-AEEB-DFFF29D77C63}" srcOrd="2" destOrd="0" presId="urn:microsoft.com/office/officeart/2005/8/layout/lProcess2"/>
    <dgm:cxn modelId="{18EDA4A1-19AB-4472-9630-56A98AC0CB81}" type="presParOf" srcId="{38EB4C98-7143-4675-AEEB-DFFF29D77C63}" destId="{4874D0FB-B277-4720-8CD6-4584BBE62E87}" srcOrd="0" destOrd="0" presId="urn:microsoft.com/office/officeart/2005/8/layout/lProcess2"/>
    <dgm:cxn modelId="{AA47AC4F-62A8-46AF-9303-66618F68639F}" type="presParOf" srcId="{4874D0FB-B277-4720-8CD6-4584BBE62E87}" destId="{6DBD985E-444D-4EF7-827E-AF87E18A3D8F}" srcOrd="0" destOrd="0" presId="urn:microsoft.com/office/officeart/2005/8/layout/lProcess2"/>
    <dgm:cxn modelId="{CEA9A968-E739-4EF1-BB9D-4C3069D9E9CF}" type="presParOf" srcId="{4874D0FB-B277-4720-8CD6-4584BBE62E87}" destId="{4DFF5B52-062F-4A8E-BF52-B7CD668BD366}" srcOrd="1" destOrd="0" presId="urn:microsoft.com/office/officeart/2005/8/layout/lProcess2"/>
    <dgm:cxn modelId="{7BA60CBE-6E0E-4FA7-9D59-C68D8103D381}" type="presParOf" srcId="{4874D0FB-B277-4720-8CD6-4584BBE62E87}" destId="{9A6B3DB2-62E5-4452-902B-439BEE442221}" srcOrd="2" destOrd="0" presId="urn:microsoft.com/office/officeart/2005/8/layout/lProcess2"/>
    <dgm:cxn modelId="{B3244450-7CC1-4F6D-8392-99B76FC3D805}" type="presParOf" srcId="{2C65F901-ABC0-46F0-B79C-B86D229921D1}" destId="{63F9CAB2-0CA6-4891-9EAE-4BADBDE4FA87}" srcOrd="1" destOrd="0" presId="urn:microsoft.com/office/officeart/2005/8/layout/lProcess2"/>
    <dgm:cxn modelId="{366DEEDC-27EB-4927-BF18-A8D8BDD9226D}" type="presParOf" srcId="{2C65F901-ABC0-46F0-B79C-B86D229921D1}" destId="{71C9E057-5EF4-4B68-ADEC-6E297B841E2A}" srcOrd="2" destOrd="0" presId="urn:microsoft.com/office/officeart/2005/8/layout/lProcess2"/>
    <dgm:cxn modelId="{4A80DA19-798F-45CC-9F14-8BA706FA47D8}" type="presParOf" srcId="{71C9E057-5EF4-4B68-ADEC-6E297B841E2A}" destId="{25B2D81E-565A-4612-9BC0-134AE237CD7B}" srcOrd="0" destOrd="0" presId="urn:microsoft.com/office/officeart/2005/8/layout/lProcess2"/>
    <dgm:cxn modelId="{FC5A59F9-8C92-4BFF-9636-8501C2E622E7}" type="presParOf" srcId="{71C9E057-5EF4-4B68-ADEC-6E297B841E2A}" destId="{3042A6DE-C33D-4AFA-8206-79405A91C7A1}" srcOrd="1" destOrd="0" presId="urn:microsoft.com/office/officeart/2005/8/layout/lProcess2"/>
    <dgm:cxn modelId="{A68FA82B-E484-4E0B-9DC7-C6C90F154F6D}" type="presParOf" srcId="{71C9E057-5EF4-4B68-ADEC-6E297B841E2A}" destId="{AFC43845-FD34-449B-944A-AF53C7356381}" srcOrd="2" destOrd="0" presId="urn:microsoft.com/office/officeart/2005/8/layout/lProcess2"/>
    <dgm:cxn modelId="{4054B992-C76D-4A2C-8C16-051898C6CA96}" type="presParOf" srcId="{AFC43845-FD34-449B-944A-AF53C7356381}" destId="{5E47B6B9-62D7-4186-8387-9301BD2D38C0}" srcOrd="0" destOrd="0" presId="urn:microsoft.com/office/officeart/2005/8/layout/lProcess2"/>
    <dgm:cxn modelId="{E87BE826-59FF-4B06-AE4D-1B26B432CE99}" type="presParOf" srcId="{5E47B6B9-62D7-4186-8387-9301BD2D38C0}" destId="{BF09341A-D17E-4D8E-9114-634D26E41253}" srcOrd="0" destOrd="0" presId="urn:microsoft.com/office/officeart/2005/8/layout/lProcess2"/>
    <dgm:cxn modelId="{8506B211-A716-4FC4-A86E-68C54033A3F6}" type="presParOf" srcId="{5E47B6B9-62D7-4186-8387-9301BD2D38C0}" destId="{421CD5DB-7DA2-4668-9C2A-43C7CFBB46CF}" srcOrd="1" destOrd="0" presId="urn:microsoft.com/office/officeart/2005/8/layout/lProcess2"/>
    <dgm:cxn modelId="{1F322661-B037-47EA-A344-5DA70EEE5DEF}" type="presParOf" srcId="{5E47B6B9-62D7-4186-8387-9301BD2D38C0}" destId="{0310C956-A73D-4ED5-9950-30F08E455622}" srcOrd="2" destOrd="0" presId="urn:microsoft.com/office/officeart/2005/8/layout/lProcess2"/>
    <dgm:cxn modelId="{8510710F-AA89-4232-80EB-CFC8F59E4BBB}" type="presParOf" srcId="{2C65F901-ABC0-46F0-B79C-B86D229921D1}" destId="{79450A94-DF57-4260-BFFB-DB81A85B76F3}" srcOrd="3" destOrd="0" presId="urn:microsoft.com/office/officeart/2005/8/layout/lProcess2"/>
    <dgm:cxn modelId="{6B2E7C5D-8483-48F8-85BB-F871ED0E537A}" type="presParOf" srcId="{2C65F901-ABC0-46F0-B79C-B86D229921D1}" destId="{DDD70D46-3B03-4BAA-B7EF-DCA5E20589F6}" srcOrd="4" destOrd="0" presId="urn:microsoft.com/office/officeart/2005/8/layout/lProcess2"/>
    <dgm:cxn modelId="{E828ED43-A35D-4E03-97E8-F236834F5804}" type="presParOf" srcId="{DDD70D46-3B03-4BAA-B7EF-DCA5E20589F6}" destId="{5F889602-9B8C-4369-BA2B-AC4AC7BDA949}" srcOrd="0" destOrd="0" presId="urn:microsoft.com/office/officeart/2005/8/layout/lProcess2"/>
    <dgm:cxn modelId="{EB50132E-B32F-47A4-8728-B92D9BE88884}" type="presParOf" srcId="{DDD70D46-3B03-4BAA-B7EF-DCA5E20589F6}" destId="{50377EA2-A8C8-4EEE-9913-5E1E1C46EF56}" srcOrd="1" destOrd="0" presId="urn:microsoft.com/office/officeart/2005/8/layout/lProcess2"/>
    <dgm:cxn modelId="{0C09D56B-B4C2-4806-9136-F46F95949C71}" type="presParOf" srcId="{DDD70D46-3B03-4BAA-B7EF-DCA5E20589F6}" destId="{F80375BC-41CA-4DDB-A298-E56355E01F40}" srcOrd="2" destOrd="0" presId="urn:microsoft.com/office/officeart/2005/8/layout/lProcess2"/>
    <dgm:cxn modelId="{59017FE6-31D7-496E-A579-9F6F37882BDC}" type="presParOf" srcId="{F80375BC-41CA-4DDB-A298-E56355E01F40}" destId="{A7B6BA0D-D212-419E-A971-052EB4ED65FB}" srcOrd="0" destOrd="0" presId="urn:microsoft.com/office/officeart/2005/8/layout/lProcess2"/>
    <dgm:cxn modelId="{649CAD73-9555-4B7D-9685-106B881AEC4A}" type="presParOf" srcId="{A7B6BA0D-D212-419E-A971-052EB4ED65FB}" destId="{0733F676-830F-4466-8525-72D40E2BCB98}" srcOrd="0" destOrd="0" presId="urn:microsoft.com/office/officeart/2005/8/layout/lProcess2"/>
    <dgm:cxn modelId="{A734B4A4-9A48-46EC-A270-116CB9FA040A}" type="presParOf" srcId="{A7B6BA0D-D212-419E-A971-052EB4ED65FB}" destId="{B6746A7B-6109-4726-96DD-7D0A01E56F05}" srcOrd="1" destOrd="0" presId="urn:microsoft.com/office/officeart/2005/8/layout/lProcess2"/>
    <dgm:cxn modelId="{331167FF-BE0D-403E-B9ED-09DFEEDE94B6}" type="presParOf" srcId="{A7B6BA0D-D212-419E-A971-052EB4ED65FB}" destId="{CED76DE5-6BCF-424E-B8A4-034083E99C8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9B86F-9BBC-40E4-A350-EC03460A9564}">
      <dsp:nvSpPr>
        <dsp:cNvPr id="0" name=""/>
        <dsp:cNvSpPr/>
      </dsp:nvSpPr>
      <dsp:spPr>
        <a:xfrm>
          <a:off x="0" y="0"/>
          <a:ext cx="2378892" cy="32401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Налоговые доходы</a:t>
          </a:r>
          <a:endParaRPr lang="ru-RU" sz="2600" kern="1200" dirty="0"/>
        </a:p>
      </dsp:txBody>
      <dsp:txXfrm>
        <a:off x="0" y="0"/>
        <a:ext cx="2378892" cy="972045"/>
      </dsp:txXfrm>
    </dsp:sp>
    <dsp:sp modelId="{6DBD985E-444D-4EF7-827E-AF87E18A3D8F}">
      <dsp:nvSpPr>
        <dsp:cNvPr id="0" name=""/>
        <dsp:cNvSpPr/>
      </dsp:nvSpPr>
      <dsp:spPr>
        <a:xfrm>
          <a:off x="238804" y="972994"/>
          <a:ext cx="1903113" cy="9769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34,6%</a:t>
          </a:r>
          <a:endParaRPr lang="ru-RU" sz="4000" kern="1200" dirty="0"/>
        </a:p>
      </dsp:txBody>
      <dsp:txXfrm>
        <a:off x="267418" y="1001608"/>
        <a:ext cx="1845885" cy="919721"/>
      </dsp:txXfrm>
    </dsp:sp>
    <dsp:sp modelId="{9A6B3DB2-62E5-4452-902B-439BEE442221}">
      <dsp:nvSpPr>
        <dsp:cNvPr id="0" name=""/>
        <dsp:cNvSpPr/>
      </dsp:nvSpPr>
      <dsp:spPr>
        <a:xfrm>
          <a:off x="238804" y="2100243"/>
          <a:ext cx="1903113" cy="97694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81 048,0 тыс. рублей</a:t>
          </a:r>
          <a:endParaRPr lang="ru-RU" sz="2400" kern="1200" dirty="0"/>
        </a:p>
      </dsp:txBody>
      <dsp:txXfrm>
        <a:off x="267418" y="2128857"/>
        <a:ext cx="1845885" cy="919721"/>
      </dsp:txXfrm>
    </dsp:sp>
    <dsp:sp modelId="{25B2D81E-565A-4612-9BC0-134AE237CD7B}">
      <dsp:nvSpPr>
        <dsp:cNvPr id="0" name=""/>
        <dsp:cNvSpPr/>
      </dsp:nvSpPr>
      <dsp:spPr>
        <a:xfrm>
          <a:off x="2558224" y="0"/>
          <a:ext cx="2378892" cy="32401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Неналоговые доходы </a:t>
          </a:r>
          <a:endParaRPr lang="ru-RU" sz="2600" kern="1200" dirty="0"/>
        </a:p>
      </dsp:txBody>
      <dsp:txXfrm>
        <a:off x="2558224" y="0"/>
        <a:ext cx="2378892" cy="972045"/>
      </dsp:txXfrm>
    </dsp:sp>
    <dsp:sp modelId="{BF09341A-D17E-4D8E-9114-634D26E41253}">
      <dsp:nvSpPr>
        <dsp:cNvPr id="0" name=""/>
        <dsp:cNvSpPr/>
      </dsp:nvSpPr>
      <dsp:spPr>
        <a:xfrm>
          <a:off x="2796113" y="972994"/>
          <a:ext cx="1903113" cy="9769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14,3%</a:t>
          </a:r>
          <a:endParaRPr lang="ru-RU" sz="4000" kern="1200" dirty="0"/>
        </a:p>
      </dsp:txBody>
      <dsp:txXfrm>
        <a:off x="2824727" y="1001608"/>
        <a:ext cx="1845885" cy="919721"/>
      </dsp:txXfrm>
    </dsp:sp>
    <dsp:sp modelId="{0310C956-A73D-4ED5-9950-30F08E455622}">
      <dsp:nvSpPr>
        <dsp:cNvPr id="0" name=""/>
        <dsp:cNvSpPr/>
      </dsp:nvSpPr>
      <dsp:spPr>
        <a:xfrm>
          <a:off x="2796113" y="2100243"/>
          <a:ext cx="1903113" cy="97694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33 </a:t>
          </a:r>
          <a:r>
            <a:rPr lang="ru-RU" sz="2400" kern="1200" dirty="0" smtClean="0"/>
            <a:t>570,8 тыс. рублей</a:t>
          </a:r>
          <a:endParaRPr lang="ru-RU" sz="2400" kern="1200" dirty="0"/>
        </a:p>
      </dsp:txBody>
      <dsp:txXfrm>
        <a:off x="2824727" y="2128857"/>
        <a:ext cx="1845885" cy="919721"/>
      </dsp:txXfrm>
    </dsp:sp>
    <dsp:sp modelId="{5F889602-9B8C-4369-BA2B-AC4AC7BDA949}">
      <dsp:nvSpPr>
        <dsp:cNvPr id="0" name=""/>
        <dsp:cNvSpPr/>
      </dsp:nvSpPr>
      <dsp:spPr>
        <a:xfrm>
          <a:off x="5115533" y="0"/>
          <a:ext cx="2378892" cy="32401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Безвозмездные поступления</a:t>
          </a:r>
          <a:endParaRPr lang="ru-RU" sz="2600" kern="1200" dirty="0"/>
        </a:p>
      </dsp:txBody>
      <dsp:txXfrm>
        <a:off x="5115533" y="0"/>
        <a:ext cx="2378892" cy="972045"/>
      </dsp:txXfrm>
    </dsp:sp>
    <dsp:sp modelId="{0733F676-830F-4466-8525-72D40E2BCB98}">
      <dsp:nvSpPr>
        <dsp:cNvPr id="0" name=""/>
        <dsp:cNvSpPr/>
      </dsp:nvSpPr>
      <dsp:spPr>
        <a:xfrm>
          <a:off x="5353422" y="972994"/>
          <a:ext cx="1903113" cy="9769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51,1%</a:t>
          </a:r>
          <a:endParaRPr lang="ru-RU" sz="4000" kern="1200" dirty="0"/>
        </a:p>
      </dsp:txBody>
      <dsp:txXfrm>
        <a:off x="5382036" y="1001608"/>
        <a:ext cx="1845885" cy="919721"/>
      </dsp:txXfrm>
    </dsp:sp>
    <dsp:sp modelId="{CED76DE5-6BCF-424E-B8A4-034083E99C85}">
      <dsp:nvSpPr>
        <dsp:cNvPr id="0" name=""/>
        <dsp:cNvSpPr/>
      </dsp:nvSpPr>
      <dsp:spPr>
        <a:xfrm>
          <a:off x="5353422" y="2100243"/>
          <a:ext cx="1903113" cy="97694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119 </a:t>
          </a:r>
          <a:r>
            <a:rPr lang="ru-RU" sz="2400" kern="1200" dirty="0" smtClean="0"/>
            <a:t>950,1 тыс. рублей</a:t>
          </a:r>
          <a:endParaRPr lang="ru-RU" sz="2400" kern="1200" dirty="0"/>
        </a:p>
      </dsp:txBody>
      <dsp:txXfrm>
        <a:off x="5382036" y="2128857"/>
        <a:ext cx="1845885" cy="919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0.05134</cdr:x>
      <cdr:y>0.80463</cdr:y>
    </cdr:from>
    <cdr:to>
      <cdr:x>0.21383</cdr:x>
      <cdr:y>0.91958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32296" y="5040411"/>
          <a:ext cx="1368152" cy="7200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0.07697</cdr:x>
      <cdr:y>0.80465</cdr:y>
    </cdr:from>
    <cdr:to>
      <cdr:x>0.23945</cdr:x>
      <cdr:y>0.95409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648072" y="5040560"/>
          <a:ext cx="1368152" cy="9361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0.05131</cdr:x>
      <cdr:y>0.81615</cdr:y>
    </cdr:from>
    <cdr:to>
      <cdr:x>0.24801</cdr:x>
      <cdr:y>0.96558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432048" y="5112568"/>
          <a:ext cx="1656184" cy="9361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0.35972</cdr:x>
      <cdr:y>0.05128</cdr:y>
    </cdr:from>
    <cdr:to>
      <cdr:x>0.35972</cdr:x>
      <cdr:y>0.63824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 flipV="1">
          <a:off x="1269321" y="144016"/>
          <a:ext cx="0" cy="164836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  <a:scene3d xmlns:a="http://schemas.openxmlformats.org/drawingml/2006/main">
          <a:camera prst="orthographicFront">
            <a:rot lat="2400000" lon="0" rev="19200000"/>
          </a:camera>
          <a:lightRig rig="threePt" dir="t"/>
        </a:scene3d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0.06242</cdr:x>
      <cdr:y>0.11075</cdr:y>
    </cdr:from>
    <cdr:to>
      <cdr:x>0.3954</cdr:x>
      <cdr:y>0.34152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3291" y="295065"/>
          <a:ext cx="1031093" cy="6148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2">
                  <a:lumMod val="25000"/>
                </a:schemeClr>
              </a:solidFill>
            </a:rPr>
            <a:t>944,1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bg2">
                  <a:lumMod val="25000"/>
                </a:schemeClr>
              </a:solidFill>
            </a:rPr>
            <a:t>тыс.руб</a:t>
          </a:r>
          <a:r>
            <a:rPr lang="ru-RU" sz="1600" b="1" dirty="0" smtClean="0"/>
            <a:t>.</a:t>
          </a:r>
          <a:endParaRPr lang="ru-RU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0.5287</cdr:x>
      <cdr:y>0</cdr:y>
    </cdr:from>
    <cdr:to>
      <cdr:x>0.5287</cdr:x>
      <cdr:y>0.30535</cdr:y>
    </cdr:to>
    <cdr:cxnSp macro="">
      <cdr:nvCxnSpPr>
        <cdr:cNvPr id="11" name="Прямая со стрелкой 10"/>
        <cdr:cNvCxnSpPr/>
      </cdr:nvCxnSpPr>
      <cdr:spPr>
        <a:xfrm xmlns:a="http://schemas.openxmlformats.org/drawingml/2006/main">
          <a:off x="2474218" y="-1268412"/>
          <a:ext cx="0" cy="1583217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chemeClr val="tx1"/>
          </a:solidFill>
          <a:tailEnd type="triangle"/>
        </a:ln>
        <a:scene3d xmlns:a="http://schemas.openxmlformats.org/drawingml/2006/main">
          <a:camera prst="orthographicFront">
            <a:rot lat="0" lon="0" rev="16200000"/>
          </a:camera>
          <a:lightRig rig="threePt" dir="t"/>
        </a:scene3d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0.76654</cdr:x>
      <cdr:y>0.45064</cdr:y>
    </cdr:from>
    <cdr:to>
      <cdr:x>0.99165</cdr:x>
      <cdr:y>0.57564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3587269" y="2336531"/>
          <a:ext cx="1053473" cy="6481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11 924,5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0.75424</cdr:x>
      <cdr:y>0.20839</cdr:y>
    </cdr:from>
    <cdr:to>
      <cdr:x>0.9927</cdr:x>
      <cdr:y>0.33011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3529701" y="1080468"/>
          <a:ext cx="1115948" cy="6311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8 112,0 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0.73529</cdr:x>
      <cdr:y>0.05549</cdr:y>
    </cdr:from>
    <cdr:to>
      <cdr:x>0.96755</cdr:x>
      <cdr:y>0.19245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3441009" y="287735"/>
          <a:ext cx="1086934" cy="710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162,5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0.49793</cdr:x>
      <cdr:y>0.36829</cdr:y>
    </cdr:from>
    <cdr:to>
      <cdr:x>0.72666</cdr:x>
      <cdr:y>0.36829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>
          <a:off x="2330202" y="1909559"/>
          <a:ext cx="1070416" cy="0"/>
        </a:xfrm>
        <a:prstGeom xmlns:a="http://schemas.openxmlformats.org/drawingml/2006/main" prst="straightConnector1">
          <a:avLst/>
        </a:prstGeom>
        <a:ln xmlns:a="http://schemas.openxmlformats.org/drawingml/2006/main" w="50800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0.42099</cdr:x>
      <cdr:y>0.61023</cdr:y>
    </cdr:from>
    <cdr:to>
      <cdr:x>0.66718</cdr:x>
      <cdr:y>0.61023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H="1">
          <a:off x="1970162" y="3163970"/>
          <a:ext cx="1152128" cy="0"/>
        </a:xfrm>
        <a:prstGeom xmlns:a="http://schemas.openxmlformats.org/drawingml/2006/main" prst="straightConnector1">
          <a:avLst/>
        </a:prstGeom>
        <a:ln xmlns:a="http://schemas.openxmlformats.org/drawingml/2006/main" w="50800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0.64642</cdr:x>
      <cdr:y>0.01967</cdr:y>
    </cdr:from>
    <cdr:to>
      <cdr:x>0.88414</cdr:x>
      <cdr:y>0.14542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39460" y="96477"/>
          <a:ext cx="1044212" cy="616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75,5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0.27765</cdr:x>
      <cdr:y>0.39706</cdr:y>
    </cdr:from>
    <cdr:to>
      <cdr:x>0.45368</cdr:x>
      <cdr:y>0.53761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158008" y="1944216"/>
          <a:ext cx="1368176" cy="68820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chemeClr val="tx1"/>
              </a:solidFill>
            </a:rPr>
            <a:t>70</a:t>
          </a:r>
          <a:r>
            <a:rPr lang="ru-RU" sz="3600" b="1" dirty="0" smtClean="0">
              <a:solidFill>
                <a:schemeClr val="tx1"/>
              </a:solidFill>
              <a:effectLst/>
            </a:rPr>
            <a:t> %</a:t>
          </a:r>
          <a:endParaRPr lang="ru-RU" sz="3600" b="1" dirty="0"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0.80882</cdr:y>
    </cdr:from>
    <cdr:to>
      <cdr:x>0.61117</cdr:x>
      <cdr:y>0.89706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0" y="3960423"/>
          <a:ext cx="4750296" cy="4320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167 647,2 тыс. рублей</a:t>
          </a:r>
          <a:endParaRPr lang="ru-RU" sz="2000" b="1" dirty="0">
            <a:solidFill>
              <a:schemeClr val="tx1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0.56302</cdr:x>
      <cdr:y>0.30986</cdr:y>
    </cdr:from>
    <cdr:to>
      <cdr:x>0.71428</cdr:x>
      <cdr:y>0.43662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824536" y="1584176"/>
          <a:ext cx="1296158" cy="6480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tx1"/>
              </a:solidFill>
            </a:rPr>
            <a:t>30,0%</a:t>
          </a:r>
          <a:endParaRPr lang="ru-RU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0.45378</cdr:x>
      <cdr:y>0.12676</cdr:y>
    </cdr:from>
    <cdr:to>
      <cdr:x>1</cdr:x>
      <cdr:y>0.19718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888434" y="648072"/>
          <a:ext cx="4680643" cy="3600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</a:rPr>
            <a:t>72 039,7 тыс. рублей</a:t>
          </a:r>
          <a:endParaRPr lang="ru-RU" sz="2000" b="1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F93848-11DC-447E-B293-CEEE57E94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10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977"/>
            <a:ext cx="794131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43268B-4ABA-4A35-8278-855EB0F94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29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1146364-D3D9-4FFA-A232-DB40AF071D63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9553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3FD005E-603C-4A8F-9BA5-A95A9464F6F8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1715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3FD005E-603C-4A8F-9BA5-A95A9464F6F8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69534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0A2B9FA-738C-48D9-B233-AB6765291082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081375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725B99A-6336-48C6-A053-242D0E54768E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50325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77F6B3-EB31-4CEA-AA0A-6457E3AABA10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2212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9D59C2-433E-4D6C-9E3D-498E6DD63B33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55018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9D59C2-433E-4D6C-9E3D-498E6DD63B33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7154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9D59C2-433E-4D6C-9E3D-498E6DD63B33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54566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A3D04F-6571-4E9F-BFAE-D0F170B995F5}" type="slidenum">
              <a:rPr lang="ru-RU" altLang="ru-RU" smtClean="0"/>
              <a:pPr>
                <a:spcBef>
                  <a:spcPct val="0"/>
                </a:spcBef>
              </a:pPr>
              <a:t>29</a:t>
            </a:fld>
            <a:endParaRPr lang="ru-RU" alt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7858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269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215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98A46-58F1-48B9-BD68-1CEF13F4D6C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849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33EBA7-9743-4002-8893-DE17B5341D8A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3573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9666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C07C58-6F98-4CEB-A8BC-38FE78F638E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31147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44878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5241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12828-EC75-4303-BE95-472CA374E4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1460922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D4FD-2374-4789-BA6B-DB469E31C7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7518372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CAB99-392C-4FAE-9C03-CEE0F91C7D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7431335"/>
      </p:ext>
    </p:extLst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D274B-68DA-48A5-BA4E-A94D1AEA2D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2326430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5922-9ED2-4A66-83F2-48F6C8FAB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3657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CA187-E9AA-4EBC-A226-F3C6FEFC76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7869419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BC276-C98C-42B4-94F3-617EA3AFE5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9211042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0592B-E9BF-4003-951D-893FD88D15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7329449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DD7FA-1F1E-46B2-A3FA-9F22FF84D4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4275497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5EF17-410D-4D64-8CF2-83E077DB59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1087260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2B7F-310E-4245-91FF-59152843DA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3076202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C8AF6-23AB-4284-B2A7-CEC33EBA77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6331022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B8014-E27D-450A-A232-98E0A63301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7901073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BB40A5F-BBC1-4859-A557-3250535959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8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7933" y="1457898"/>
            <a:ext cx="9171820" cy="34163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  <a:sp3d extrusionH="57150">
              <a:bevelT w="38100" h="38100" prst="relaxedInset"/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БЮДЖЕТ ДЛЯ ГРАЖДАН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 исполнении бюджета </a:t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муниципального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образования «Светогорское городское поселение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2021 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07" y="275870"/>
            <a:ext cx="957442" cy="11820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4192566"/>
            <a:ext cx="2960263" cy="19727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27" y="4963802"/>
            <a:ext cx="2841297" cy="18941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92566"/>
            <a:ext cx="3361185" cy="186965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89888" cy="1081088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Безвозмездные поступления  2021 года</a:t>
            </a:r>
            <a:b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119 950,1 тыс. рублей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2060848"/>
            <a:ext cx="8496300" cy="4462760"/>
          </a:xfr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дотации на выравнивание бюджетной обеспеченности </a:t>
            </a:r>
            <a:r>
              <a:rPr lang="ru-RU" sz="20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000" b="1" dirty="0" smtClean="0"/>
              <a:t>37 439,2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субсидии бюджету поселения </a:t>
            </a:r>
            <a:r>
              <a:rPr lang="ru-RU" sz="20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000" b="1" dirty="0" smtClean="0"/>
              <a:t>                                  61 633,2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суб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вен</a:t>
            </a:r>
            <a:r>
              <a:rPr lang="ru-RU" sz="2000" b="1" dirty="0" smtClean="0">
                <a:solidFill>
                  <a:srgbClr val="660033"/>
                </a:solidFill>
              </a:rPr>
              <a:t>ции</a:t>
            </a:r>
            <a:r>
              <a:rPr lang="ru-RU" sz="2000" dirty="0" smtClean="0"/>
              <a:t>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бюджетам  субъектов РФ и МО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</a:p>
          <a:p>
            <a:pPr marL="0" indent="0" algn="r">
              <a:buNone/>
              <a:defRPr/>
            </a:pPr>
            <a:r>
              <a:rPr lang="ru-RU" sz="2000" b="1" dirty="0" smtClean="0"/>
              <a:t>2 832,3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иные межбюджетные трансферты </a:t>
            </a:r>
            <a:r>
              <a:rPr lang="ru-RU" sz="20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000" b="1" dirty="0" smtClean="0"/>
              <a:t>19 263,8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доходы бюджетов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городских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поселений –</a:t>
            </a:r>
          </a:p>
          <a:p>
            <a:pPr marL="0" indent="0" algn="r">
              <a:buNone/>
              <a:defRPr/>
            </a:pPr>
            <a:r>
              <a:rPr lang="ru-RU" sz="2000" b="1" dirty="0"/>
              <a:t>105,2 тыс. рублей</a:t>
            </a:r>
            <a:endParaRPr lang="ru-RU" sz="2000" b="1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возврат остатков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денежных ассигнований в бюджет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–</a:t>
            </a:r>
          </a:p>
          <a:p>
            <a:pPr marL="0" indent="0" algn="r">
              <a:buNone/>
              <a:defRPr/>
            </a:pPr>
            <a:r>
              <a:rPr lang="ru-RU" sz="2000" b="1" dirty="0" smtClean="0"/>
              <a:t>1 </a:t>
            </a:r>
            <a:r>
              <a:rPr lang="ru-RU" sz="2000" b="1" dirty="0"/>
              <a:t>323,6 тыс. </a:t>
            </a:r>
            <a:r>
              <a:rPr lang="ru-RU" sz="2000" b="1" dirty="0" smtClean="0"/>
              <a:t>рублей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79387" y="260648"/>
            <a:ext cx="8785225" cy="1152128"/>
          </a:xfrm>
        </p:spPr>
        <p:txBody>
          <a:bodyPr/>
          <a:lstStyle/>
          <a:p>
            <a:r>
              <a:rPr lang="ru-RU" altLang="ru-RU" sz="28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расходов бюджета </a:t>
            </a:r>
            <a:br>
              <a:rPr lang="ru-RU" altLang="ru-RU" sz="28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 </a:t>
            </a:r>
            <a:br>
              <a:rPr lang="ru-RU" altLang="ru-RU" sz="28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2021 год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3115066"/>
              </p:ext>
            </p:extLst>
          </p:nvPr>
        </p:nvGraphicFramePr>
        <p:xfrm>
          <a:off x="685800" y="1484784"/>
          <a:ext cx="777240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186816"/>
              </p:ext>
            </p:extLst>
          </p:nvPr>
        </p:nvGraphicFramePr>
        <p:xfrm>
          <a:off x="0" y="15232"/>
          <a:ext cx="9144000" cy="70200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17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программы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Утверждено бюджетной </a:t>
                      </a:r>
                      <a:r>
                        <a:rPr lang="ru-RU" sz="1400" dirty="0" smtClean="0">
                          <a:effectLst/>
                        </a:rPr>
                        <a:t>росписью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 Исполнено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% исп.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Муниципальная программа «Основные направления осуществления управленческой деятельности и развитие муниципальной службы в муниципальном образовании «Светогорское городское поселение» Выборгского района Ленинградской области»</a:t>
                      </a:r>
                      <a:endParaRPr lang="ru-RU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1 147,5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1 147,5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0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2.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2. Муниципальная программа «Развитие форм местного самоуправления и социальной активности населения на территории МО «Светогорское городское поселение»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5 305,3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5 305,3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3. Муниципальная программа «Безопасность</a:t>
                      </a:r>
                      <a:b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МО «Светогорское городское поселение»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1 320,5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1 320,5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80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4. Муниципальная программа «Развитие и поддержка малого и среднего предпринимательства в МО «Светогорское городское поселение»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80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5. Муниципальная программа «Формирование городской среды и обеспечение качественным жильём граждан на территории МО «Светогорское городское поселение»»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106 858,4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105 314,6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480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6. Муниципальная программа «Развитие культуры, физической культуры и массового спорта, молодёжной политики МО «Светогорское городское поселение»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54 539,3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54 539,3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0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Итого по муниципальным программам</a:t>
                      </a:r>
                      <a:endParaRPr lang="ru-RU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169 191,0</a:t>
                      </a:r>
                      <a:endParaRPr lang="ru-RU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167 647,2</a:t>
                      </a:r>
                      <a:endParaRPr lang="ru-RU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99,1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5472" name="Rectangle 82"/>
          <p:cNvSpPr>
            <a:spLocks noChangeArrowheads="1"/>
          </p:cNvSpPr>
          <p:nvPr/>
        </p:nvSpPr>
        <p:spPr bwMode="auto">
          <a:xfrm>
            <a:off x="3651250" y="149383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5"/>
          <p:cNvSpPr>
            <a:spLocks noChangeArrowheads="1"/>
          </p:cNvSpPr>
          <p:nvPr/>
        </p:nvSpPr>
        <p:spPr bwMode="ltGray">
          <a:xfrm rot="5400000" flipH="1">
            <a:off x="-2341971" y="1446400"/>
            <a:ext cx="4603750" cy="3816422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solidFill>
            <a:srgbClr val="CCFFFF"/>
          </a:solidFill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6387" name="AutoShape 10"/>
          <p:cNvSpPr>
            <a:spLocks noChangeArrowheads="1"/>
          </p:cNvSpPr>
          <p:nvPr/>
        </p:nvSpPr>
        <p:spPr bwMode="gray">
          <a:xfrm>
            <a:off x="1025859" y="957716"/>
            <a:ext cx="7852879" cy="41155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техническое сопровождение </a:t>
            </a:r>
            <a:r>
              <a:rPr lang="ru-RU" altLang="ru-RU" sz="1400" dirty="0"/>
              <a:t>и обеспечение </a:t>
            </a:r>
            <a:r>
              <a:rPr lang="ru-RU" altLang="ru-RU" sz="1400" dirty="0" smtClean="0"/>
              <a:t>доступа к информационному</a:t>
            </a:r>
            <a:r>
              <a:rPr lang="ru-RU" altLang="ru-RU" sz="1400" dirty="0"/>
              <a:t> </a:t>
            </a:r>
            <a:r>
              <a:rPr lang="ru-RU" altLang="ru-RU" sz="1400" dirty="0" smtClean="0"/>
              <a:t>ресурсу </a:t>
            </a:r>
            <a:r>
              <a:rPr lang="ru-RU" altLang="ru-RU" sz="1400" dirty="0"/>
              <a:t>«Адресный </a:t>
            </a:r>
            <a:r>
              <a:rPr lang="ru-RU" altLang="ru-RU" sz="1400" dirty="0" smtClean="0"/>
              <a:t>план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поселения</a:t>
            </a:r>
            <a:r>
              <a:rPr lang="ru-RU" altLang="ru-RU" sz="1400" dirty="0"/>
              <a:t>» </a:t>
            </a:r>
            <a:r>
              <a:rPr lang="ru-RU" altLang="ru-RU" sz="1400" b="1" dirty="0"/>
              <a:t>– </a:t>
            </a:r>
            <a:r>
              <a:rPr lang="ru-RU" altLang="ru-RU" sz="1400" b="1" i="1" dirty="0"/>
              <a:t>96,4 тыс. </a:t>
            </a:r>
            <a:r>
              <a:rPr lang="ru-RU" altLang="ru-RU" sz="1400" b="1" i="1" dirty="0" smtClean="0"/>
              <a:t>рублей</a:t>
            </a:r>
          </a:p>
        </p:txBody>
      </p:sp>
      <p:sp>
        <p:nvSpPr>
          <p:cNvPr id="16388" name="Text Box 46"/>
          <p:cNvSpPr txBox="1">
            <a:spLocks noChangeArrowheads="1"/>
          </p:cNvSpPr>
          <p:nvPr/>
        </p:nvSpPr>
        <p:spPr bwMode="auto">
          <a:xfrm>
            <a:off x="0" y="2939112"/>
            <a:ext cx="20517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latin typeface="Arial" panose="020B0604020202020204" pitchFamily="34" charset="0"/>
              </a:rPr>
              <a:t>1 147,5</a:t>
            </a:r>
            <a:br>
              <a:rPr lang="ru-RU" altLang="ru-RU" sz="2400" b="1" dirty="0" smtClean="0">
                <a:latin typeface="Arial" panose="020B0604020202020204" pitchFamily="34" charset="0"/>
              </a:rPr>
            </a:br>
            <a:r>
              <a:rPr lang="ru-RU" altLang="ru-RU" sz="2400" b="1" dirty="0" smtClean="0">
                <a:latin typeface="Arial" panose="020B0604020202020204" pitchFamily="34" charset="0"/>
              </a:rPr>
              <a:t>тыс.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latin typeface="Arial" panose="020B0604020202020204" pitchFamily="34" charset="0"/>
              </a:rPr>
              <a:t>рублей</a:t>
            </a:r>
            <a:endParaRPr lang="ru-RU" altLang="ru-RU" sz="2400" b="1" i="1" dirty="0">
              <a:latin typeface="Arial" panose="020B0604020202020204" pitchFamily="34" charset="0"/>
            </a:endParaRPr>
          </a:p>
        </p:txBody>
      </p:sp>
      <p:sp>
        <p:nvSpPr>
          <p:cNvPr id="2" name="Выгнутая вправо стрелка 1"/>
          <p:cNvSpPr/>
          <p:nvPr/>
        </p:nvSpPr>
        <p:spPr>
          <a:xfrm>
            <a:off x="-23715" y="981251"/>
            <a:ext cx="1891830" cy="5164138"/>
          </a:xfrm>
          <a:prstGeom prst="curved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gray">
          <a:xfrm>
            <a:off x="1439650" y="1519045"/>
            <a:ext cx="7439088" cy="284359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информационное обслуживание СПС «Консультант Плюс» </a:t>
            </a:r>
            <a:r>
              <a:rPr lang="ru-RU" altLang="ru-RU" sz="1400" dirty="0" smtClean="0"/>
              <a:t>– </a:t>
            </a:r>
            <a:r>
              <a:rPr lang="ru-RU" altLang="ru-RU" sz="1400" b="1" i="1" dirty="0" smtClean="0"/>
              <a:t>71,5 </a:t>
            </a:r>
            <a:r>
              <a:rPr lang="ru-RU" altLang="ru-RU" sz="1400" b="1" i="1" dirty="0"/>
              <a:t>тыс. </a:t>
            </a:r>
            <a:r>
              <a:rPr lang="ru-RU" altLang="ru-RU" sz="1400" b="1" i="1" dirty="0" smtClean="0"/>
              <a:t>рублей</a:t>
            </a:r>
            <a:endParaRPr lang="ru-RU" altLang="ru-RU" sz="1400" b="1" i="1" dirty="0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gray">
          <a:xfrm>
            <a:off x="1779897" y="1865157"/>
            <a:ext cx="7098841" cy="5947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оказание услуг по передаче неисключительных прав на </a:t>
            </a:r>
            <a:r>
              <a:rPr lang="ru-RU" altLang="ru-RU" sz="1400" dirty="0" smtClean="0"/>
              <a:t>использование комплекса систем:</a:t>
            </a:r>
            <a:br>
              <a:rPr lang="ru-RU" altLang="ru-RU" sz="1400" dirty="0" smtClean="0"/>
            </a:br>
            <a:r>
              <a:rPr lang="ru-RU" altLang="ru-RU" sz="1400" dirty="0" smtClean="0"/>
              <a:t>кадровая </a:t>
            </a:r>
            <a:r>
              <a:rPr lang="ru-RU" altLang="ru-RU" sz="1400" dirty="0"/>
              <a:t>Справочная система «Система Кадры</a:t>
            </a:r>
            <a:r>
              <a:rPr lang="ru-RU" altLang="ru-RU" sz="1400" dirty="0" smtClean="0"/>
              <a:t>», Справочная </a:t>
            </a:r>
            <a:r>
              <a:rPr lang="ru-RU" altLang="ru-RU" sz="1400" dirty="0"/>
              <a:t>система «Госфинансы</a:t>
            </a:r>
            <a:r>
              <a:rPr lang="ru-RU" altLang="ru-RU" sz="1400" dirty="0" smtClean="0"/>
              <a:t>»</a:t>
            </a:r>
            <a:br>
              <a:rPr lang="ru-RU" altLang="ru-RU" sz="1400" dirty="0" smtClean="0"/>
            </a:br>
            <a:r>
              <a:rPr lang="ru-RU" altLang="ru-RU" sz="1400" b="1" dirty="0" smtClean="0"/>
              <a:t>– </a:t>
            </a:r>
            <a:r>
              <a:rPr lang="ru-RU" altLang="ru-RU" sz="1400" b="1" i="1" dirty="0"/>
              <a:t>89,4 тыс. </a:t>
            </a:r>
            <a:r>
              <a:rPr lang="ru-RU" altLang="ru-RU" sz="1400" b="1" i="1" dirty="0" smtClean="0"/>
              <a:t>рублей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>
            <a:off x="1858240" y="2564738"/>
            <a:ext cx="7020498" cy="33317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диспансеризация муниципальных служащих – </a:t>
            </a:r>
            <a:r>
              <a:rPr lang="ru-RU" altLang="ru-RU" sz="1400" b="1" i="1" dirty="0"/>
              <a:t>88,2 тыс. </a:t>
            </a:r>
            <a:r>
              <a:rPr lang="ru-RU" altLang="ru-RU" sz="1400" b="1" i="1" dirty="0" smtClean="0"/>
              <a:t>рублей</a:t>
            </a: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gray">
          <a:xfrm>
            <a:off x="1891830" y="3055361"/>
            <a:ext cx="6986908" cy="40476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услуги по сервисному обслуживанию компьютерной </a:t>
            </a:r>
            <a:r>
              <a:rPr lang="ru-RU" altLang="ru-RU" sz="1400" dirty="0" smtClean="0"/>
              <a:t>техники, оборудования</a:t>
            </a:r>
            <a:r>
              <a:rPr lang="ru-RU" altLang="ru-RU" sz="1400" dirty="0"/>
              <a:t>, </a:t>
            </a:r>
            <a:r>
              <a:rPr lang="ru-RU" altLang="ru-RU" sz="1400" dirty="0" smtClean="0"/>
              <a:t>офисной</a:t>
            </a:r>
            <a:br>
              <a:rPr lang="ru-RU" altLang="ru-RU" sz="1400" dirty="0" smtClean="0"/>
            </a:br>
            <a:r>
              <a:rPr lang="ru-RU" altLang="ru-RU" sz="1400" dirty="0" smtClean="0"/>
              <a:t>техники</a:t>
            </a:r>
            <a:r>
              <a:rPr lang="ru-RU" altLang="ru-RU" sz="1400" dirty="0"/>
              <a:t>, АТС </a:t>
            </a:r>
            <a:r>
              <a:rPr lang="ru-RU" altLang="ru-RU" sz="1400" b="1" dirty="0"/>
              <a:t>– </a:t>
            </a:r>
            <a:r>
              <a:rPr lang="ru-RU" altLang="ru-RU" sz="1400" b="1" i="1" dirty="0"/>
              <a:t>572,5 тыс. </a:t>
            </a:r>
            <a:r>
              <a:rPr lang="ru-RU" altLang="ru-RU" sz="1400" b="1" i="1" dirty="0" smtClean="0"/>
              <a:t>рублей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gray">
          <a:xfrm>
            <a:off x="1892832" y="3563320"/>
            <a:ext cx="5941344" cy="37601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оказание услуг по комплексному обслуживанию информационной </a:t>
            </a:r>
            <a:r>
              <a:rPr lang="ru-RU" altLang="ru-RU" sz="1400" dirty="0" smtClean="0"/>
              <a:t>системы</a:t>
            </a:r>
            <a:br>
              <a:rPr lang="ru-RU" altLang="ru-RU" sz="1400" dirty="0" smtClean="0"/>
            </a:br>
            <a:r>
              <a:rPr lang="ru-RU" altLang="ru-RU" sz="1400" dirty="0" smtClean="0"/>
              <a:t>1С </a:t>
            </a:r>
            <a:r>
              <a:rPr lang="ru-RU" altLang="ru-RU" sz="1400" dirty="0"/>
              <a:t>Бухгалтерия-8 </a:t>
            </a:r>
            <a:r>
              <a:rPr lang="ru-RU" altLang="ru-RU" sz="1400" b="1" dirty="0"/>
              <a:t>– </a:t>
            </a:r>
            <a:r>
              <a:rPr lang="ru-RU" altLang="ru-RU" sz="1400" b="1" i="1" dirty="0"/>
              <a:t>104,1 тыс. </a:t>
            </a:r>
            <a:r>
              <a:rPr lang="ru-RU" altLang="ru-RU" sz="1400" b="1" i="1" dirty="0" smtClean="0"/>
              <a:t>рублей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1858241" y="4096623"/>
            <a:ext cx="5450064" cy="24965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обслуживание ранее установленных систем АЦК </a:t>
            </a:r>
            <a:r>
              <a:rPr lang="ru-RU" altLang="ru-RU" sz="1400" i="1" dirty="0"/>
              <a:t>– </a:t>
            </a:r>
            <a:r>
              <a:rPr lang="ru-RU" altLang="ru-RU" sz="1400" b="1" i="1" dirty="0"/>
              <a:t>96,3 тыс. </a:t>
            </a:r>
            <a:r>
              <a:rPr lang="ru-RU" altLang="ru-RU" sz="1400" b="1" i="1" dirty="0" smtClean="0"/>
              <a:t>рублей</a:t>
            </a: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gray">
          <a:xfrm>
            <a:off x="1792567" y="4478946"/>
            <a:ext cx="3505784" cy="22260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обучение сотрудников </a:t>
            </a:r>
            <a:r>
              <a:rPr lang="ru-RU" altLang="ru-RU" sz="1400" b="1" dirty="0"/>
              <a:t>– </a:t>
            </a:r>
            <a:r>
              <a:rPr lang="ru-RU" altLang="ru-RU" sz="1400" b="1" i="1" dirty="0"/>
              <a:t>17,8 тыс. </a:t>
            </a:r>
            <a:r>
              <a:rPr lang="ru-RU" altLang="ru-RU" sz="1400" b="1" i="1" dirty="0" smtClean="0"/>
              <a:t>рублей</a:t>
            </a: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gray">
          <a:xfrm>
            <a:off x="1619672" y="4804069"/>
            <a:ext cx="4947898" cy="37349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оказание услуг по 1-С: комплект </a:t>
            </a:r>
            <a:r>
              <a:rPr lang="ru-RU" altLang="ru-RU" sz="1400" dirty="0" smtClean="0"/>
              <a:t>поддержки</a:t>
            </a:r>
            <a:br>
              <a:rPr lang="ru-RU" altLang="ru-RU" sz="1400" dirty="0" smtClean="0"/>
            </a:br>
            <a:r>
              <a:rPr lang="ru-RU" altLang="ru-RU" sz="1400" dirty="0" smtClean="0"/>
              <a:t>государственного</a:t>
            </a:r>
            <a:r>
              <a:rPr lang="ru-RU" altLang="ru-RU" sz="1400" dirty="0"/>
              <a:t> </a:t>
            </a:r>
            <a:r>
              <a:rPr lang="ru-RU" altLang="ru-RU" sz="1400" dirty="0" smtClean="0"/>
              <a:t>учреждения ПРОФ </a:t>
            </a:r>
            <a:r>
              <a:rPr lang="ru-RU" altLang="ru-RU" sz="1400" dirty="0"/>
              <a:t>– </a:t>
            </a:r>
            <a:r>
              <a:rPr lang="ru-RU" altLang="ru-RU" sz="1400" b="1" i="1" dirty="0"/>
              <a:t>11,3 тыс. рублей</a:t>
            </a:r>
            <a:endParaRPr lang="ru-RU" altLang="ru-RU" sz="1400" b="1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-87180" y="134259"/>
            <a:ext cx="92311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ru-RU" sz="2000" b="1" i="1" u="sng" dirty="0" smtClean="0">
                <a:ea typeface="Calibri" panose="020F0502020204030204" pitchFamily="34" charset="0"/>
              </a:rPr>
              <a:t>МП «Основные </a:t>
            </a:r>
            <a:r>
              <a:rPr lang="ru-RU" sz="2000" b="1" i="1" u="sng" dirty="0">
                <a:ea typeface="Calibri" panose="020F0502020204030204" pitchFamily="34" charset="0"/>
              </a:rPr>
              <a:t>направления осуществления управленческой деятельности и развитие муниципальной </a:t>
            </a:r>
            <a:r>
              <a:rPr lang="ru-RU" sz="2000" b="1" i="1" u="sng" dirty="0" smtClean="0">
                <a:ea typeface="Calibri" panose="020F0502020204030204" pitchFamily="34" charset="0"/>
              </a:rPr>
              <a:t>службы в МО </a:t>
            </a:r>
            <a:r>
              <a:rPr lang="ru-RU" sz="2000" b="1" i="1" u="sng" dirty="0">
                <a:ea typeface="Calibri" panose="020F0502020204030204" pitchFamily="34" charset="0"/>
              </a:rPr>
              <a:t>«Светогорское городское поселение</a:t>
            </a:r>
            <a:r>
              <a:rPr lang="ru-RU" sz="2000" b="1" i="1" u="sng" dirty="0" smtClean="0">
                <a:ea typeface="Calibri" panose="020F0502020204030204" pitchFamily="34" charset="0"/>
              </a:rPr>
              <a:t>»</a:t>
            </a:r>
            <a:endParaRPr lang="ru-RU" sz="2000" dirty="0"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5752173"/>
            <a:ext cx="2820864" cy="1037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03" y="5761208"/>
            <a:ext cx="2421431" cy="1037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5779670"/>
            <a:ext cx="2203368" cy="974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425" y="4158007"/>
            <a:ext cx="1411072" cy="1411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5"/>
          <p:cNvSpPr>
            <a:spLocks noChangeArrowheads="1"/>
          </p:cNvSpPr>
          <p:nvPr/>
        </p:nvSpPr>
        <p:spPr bwMode="ltGray">
          <a:xfrm rot="5400000" flipH="1">
            <a:off x="-2311895" y="1672947"/>
            <a:ext cx="4603750" cy="350936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18435" name="Text Box 46"/>
          <p:cNvSpPr txBox="1">
            <a:spLocks noChangeArrowheads="1"/>
          </p:cNvSpPr>
          <p:nvPr/>
        </p:nvSpPr>
        <p:spPr bwMode="auto">
          <a:xfrm>
            <a:off x="-96838" y="3011706"/>
            <a:ext cx="17319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latin typeface="Arial" panose="020B0604020202020204" pitchFamily="34" charset="0"/>
              </a:rPr>
              <a:t>5 305,3 тыс. рублей</a:t>
            </a:r>
            <a:endParaRPr lang="ru-RU" altLang="ru-RU" sz="2400" b="1" i="1" dirty="0">
              <a:latin typeface="Arial" panose="020B0604020202020204" pitchFamily="34" charset="0"/>
            </a:endParaRPr>
          </a:p>
        </p:txBody>
      </p:sp>
      <p:sp>
        <p:nvSpPr>
          <p:cNvPr id="29" name="AutoShape 10"/>
          <p:cNvSpPr>
            <a:spLocks noChangeArrowheads="1"/>
          </p:cNvSpPr>
          <p:nvPr/>
        </p:nvSpPr>
        <p:spPr bwMode="gray">
          <a:xfrm>
            <a:off x="981194" y="882178"/>
            <a:ext cx="8162805" cy="587909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sz="1400" dirty="0"/>
              <a:t>нормативное, информационное обеспечение </a:t>
            </a:r>
            <a:r>
              <a:rPr lang="ru-RU" sz="1400" dirty="0" smtClean="0"/>
              <a:t>деятельности органов местного самоуправления и</a:t>
            </a:r>
            <a:br>
              <a:rPr lang="ru-RU" sz="1400" dirty="0" smtClean="0"/>
            </a:br>
            <a:r>
              <a:rPr lang="ru-RU" sz="1400" dirty="0" smtClean="0"/>
              <a:t>участия </a:t>
            </a:r>
            <a:r>
              <a:rPr lang="ru-RU" sz="1400" dirty="0"/>
              <a:t>населения в </a:t>
            </a:r>
            <a:r>
              <a:rPr lang="ru-RU" sz="1400" dirty="0" smtClean="0"/>
              <a:t>осуществлении </a:t>
            </a:r>
            <a:r>
              <a:rPr lang="ru-RU" sz="1400" dirty="0"/>
              <a:t>местного </a:t>
            </a:r>
            <a:r>
              <a:rPr lang="ru-RU" sz="1400" dirty="0" smtClean="0"/>
              <a:t>самоуправления (газета </a:t>
            </a:r>
            <a:r>
              <a:rPr lang="ru-RU" sz="1400" dirty="0"/>
              <a:t>«Вуокса</a:t>
            </a:r>
            <a:r>
              <a:rPr lang="ru-RU" sz="1400" dirty="0" smtClean="0"/>
              <a:t>») – </a:t>
            </a:r>
            <a:r>
              <a:rPr lang="ru-RU" sz="1400" b="1" i="1" dirty="0"/>
              <a:t>2 117,1 тыс. </a:t>
            </a:r>
            <a:r>
              <a:rPr lang="ru-RU" sz="1400" b="1" i="1" dirty="0" smtClean="0"/>
              <a:t>рублей</a:t>
            </a:r>
            <a:endParaRPr lang="ru-RU" sz="1400" b="1" i="1" dirty="0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>
            <a:off x="15875" y="1014631"/>
            <a:ext cx="1707668" cy="5164138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3" y="185566"/>
            <a:ext cx="9036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 smtClean="0">
                <a:ea typeface="Calibri" panose="020F0502020204030204" pitchFamily="34" charset="0"/>
              </a:rPr>
              <a:t>МП «Развитие форм местного самоуправления и социальной активности населения на территории МО «Светогорское городское поселение»</a:t>
            </a:r>
            <a:endParaRPr lang="ru-RU" sz="2000" dirty="0"/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1635125" y="1600286"/>
            <a:ext cx="7352015" cy="113282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1" hangingPunct="1">
              <a:defRPr/>
            </a:pPr>
            <a:r>
              <a:rPr lang="ru-RU" sz="1400" dirty="0"/>
              <a:t>популяризация местного самоуправления, государственных </a:t>
            </a:r>
            <a:r>
              <a:rPr lang="ru-RU" sz="1400" dirty="0" smtClean="0"/>
              <a:t>символов, стимулирование</a:t>
            </a:r>
            <a:br>
              <a:rPr lang="ru-RU" sz="1400" dirty="0" smtClean="0"/>
            </a:br>
            <a:r>
              <a:rPr lang="ru-RU" sz="1400" dirty="0" smtClean="0"/>
              <a:t>социальной </a:t>
            </a:r>
            <a:r>
              <a:rPr lang="ru-RU" sz="1400" dirty="0"/>
              <a:t>активности, достижений </a:t>
            </a:r>
            <a:r>
              <a:rPr lang="ru-RU" sz="1400" dirty="0" smtClean="0"/>
              <a:t>граждан, коллективов </a:t>
            </a:r>
            <a:r>
              <a:rPr lang="ru-RU" sz="1400" dirty="0"/>
              <a:t>учреждений, </a:t>
            </a:r>
            <a:r>
              <a:rPr lang="ru-RU" sz="1400" dirty="0" smtClean="0"/>
              <a:t>организаций,</a:t>
            </a:r>
            <a:br>
              <a:rPr lang="ru-RU" sz="1400" dirty="0" smtClean="0"/>
            </a:br>
            <a:r>
              <a:rPr lang="ru-RU" sz="1400" dirty="0" smtClean="0"/>
              <a:t>общественных </a:t>
            </a:r>
            <a:r>
              <a:rPr lang="ru-RU" sz="1400" dirty="0"/>
              <a:t>организаций </a:t>
            </a:r>
            <a:r>
              <a:rPr lang="ru-RU" sz="1400" dirty="0" smtClean="0"/>
              <a:t>и объединений</a:t>
            </a:r>
            <a:r>
              <a:rPr lang="ru-RU" sz="1400" dirty="0"/>
              <a:t>, добившихся значительных успехов в </a:t>
            </a:r>
            <a:r>
              <a:rPr lang="ru-RU" sz="1400" dirty="0" smtClean="0"/>
              <a:t>трудовой</a:t>
            </a:r>
            <a:br>
              <a:rPr lang="ru-RU" sz="1400" dirty="0" smtClean="0"/>
            </a:br>
            <a:r>
              <a:rPr lang="ru-RU" sz="1400" dirty="0" smtClean="0"/>
              <a:t>деятельности и общественной </a:t>
            </a:r>
            <a:r>
              <a:rPr lang="ru-RU" sz="1400" dirty="0"/>
              <a:t>работе, внесших значительный вклад в </a:t>
            </a:r>
            <a:r>
              <a:rPr lang="ru-RU" sz="1400" dirty="0" smtClean="0"/>
              <a:t>развитие местного</a:t>
            </a:r>
            <a:br>
              <a:rPr lang="ru-RU" sz="1400" dirty="0" smtClean="0"/>
            </a:br>
            <a:r>
              <a:rPr lang="ru-RU" sz="1400" dirty="0" smtClean="0"/>
              <a:t>самоуправления </a:t>
            </a:r>
            <a:r>
              <a:rPr lang="ru-RU" sz="1400" dirty="0"/>
              <a:t>(поздравительные открытки, цветы</a:t>
            </a:r>
            <a:r>
              <a:rPr lang="ru-RU" sz="1400" dirty="0" smtClean="0"/>
              <a:t>) </a:t>
            </a:r>
            <a:r>
              <a:rPr lang="ru-RU" sz="1400" b="1" dirty="0" smtClean="0"/>
              <a:t>– </a:t>
            </a:r>
            <a:r>
              <a:rPr lang="ru-RU" sz="1400" b="1" i="1" dirty="0"/>
              <a:t>39,1 тыс. </a:t>
            </a:r>
            <a:r>
              <a:rPr lang="ru-RU" sz="1400" b="1" i="1" dirty="0" smtClean="0"/>
              <a:t>рублей</a:t>
            </a:r>
            <a:endParaRPr lang="ru-RU" sz="1400" b="1" i="1" dirty="0"/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gray">
          <a:xfrm>
            <a:off x="1763693" y="2852936"/>
            <a:ext cx="6336699" cy="43204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1" hangingPunct="1">
              <a:defRPr/>
            </a:pPr>
            <a:r>
              <a:rPr lang="ru-RU" sz="1400" dirty="0" smtClean="0"/>
              <a:t>благоустройство </a:t>
            </a:r>
            <a:r>
              <a:rPr lang="ru-RU" sz="1400" dirty="0"/>
              <a:t>пешеходной дорожки д. Лосево ул. Новая </a:t>
            </a:r>
            <a:r>
              <a:rPr lang="ru-RU" sz="1400" dirty="0" smtClean="0"/>
              <a:t>– </a:t>
            </a:r>
            <a:r>
              <a:rPr lang="ru-RU" sz="1400" b="1" i="1" dirty="0" smtClean="0"/>
              <a:t>548,8 </a:t>
            </a:r>
            <a:r>
              <a:rPr lang="ru-RU" sz="1400" b="1" i="1" dirty="0"/>
              <a:t>тыс. </a:t>
            </a:r>
            <a:r>
              <a:rPr lang="ru-RU" sz="1400" b="1" i="1" dirty="0" smtClean="0"/>
              <a:t>рублей</a:t>
            </a:r>
            <a:br>
              <a:rPr lang="ru-RU" sz="1400" b="1" i="1" dirty="0" smtClean="0"/>
            </a:br>
            <a:r>
              <a:rPr lang="ru-RU" sz="1400" b="1" i="1" dirty="0" smtClean="0"/>
              <a:t>(ОБ </a:t>
            </a:r>
            <a:r>
              <a:rPr lang="ru-RU" sz="1400" b="1" i="1" dirty="0"/>
              <a:t>– 148,8 тыс. рублей; МБ – 400,0 тыс. рублей</a:t>
            </a:r>
            <a:r>
              <a:rPr lang="ru-RU" sz="1400" b="1" i="1" dirty="0" smtClean="0"/>
              <a:t>)</a:t>
            </a:r>
            <a:endParaRPr lang="ru-RU" sz="1400" b="1" i="1" dirty="0"/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1787575" y="3447725"/>
            <a:ext cx="6909812" cy="740829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1400" dirty="0"/>
              <a:t>благоустройство дворовых территорий МКД 23 и 27 по ул. Победы в г. </a:t>
            </a:r>
            <a:r>
              <a:rPr lang="ru-RU" sz="1400" dirty="0" smtClean="0"/>
              <a:t>Светогорске;</a:t>
            </a:r>
            <a:br>
              <a:rPr lang="ru-RU" sz="1400" dirty="0" smtClean="0"/>
            </a:br>
            <a:r>
              <a:rPr lang="ru-RU" sz="1400" dirty="0" smtClean="0"/>
              <a:t>обустройство </a:t>
            </a:r>
            <a:r>
              <a:rPr lang="ru-RU" sz="1400" dirty="0"/>
              <a:t>спортивной площадки в гп Лесогорский (район д. 7 по ул. Советов</a:t>
            </a:r>
            <a:r>
              <a:rPr lang="ru-RU" sz="1400" dirty="0" smtClean="0"/>
              <a:t>)</a:t>
            </a:r>
            <a:br>
              <a:rPr lang="ru-RU" sz="1400" dirty="0" smtClean="0"/>
            </a:br>
            <a:r>
              <a:rPr lang="ru-RU" sz="1400" dirty="0" smtClean="0"/>
              <a:t>– </a:t>
            </a:r>
            <a:r>
              <a:rPr lang="ru-RU" sz="1400" b="1" i="1" dirty="0"/>
              <a:t>2600,3 тыс. рублей (ОБ – 2 120,3 тыс. </a:t>
            </a:r>
            <a:r>
              <a:rPr lang="ru-RU" sz="1400" b="1" i="1" dirty="0" smtClean="0"/>
              <a:t>рублей; МБ </a:t>
            </a:r>
            <a:r>
              <a:rPr lang="ru-RU" sz="1400" b="1" i="1" dirty="0"/>
              <a:t>– 480,0 тыс. рублей</a:t>
            </a:r>
            <a:r>
              <a:rPr lang="ru-RU" sz="1400" b="1" i="1" dirty="0" smtClean="0"/>
              <a:t>)</a:t>
            </a:r>
            <a:endParaRPr lang="ru-RU" sz="14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015" y="5038398"/>
            <a:ext cx="2255154" cy="1691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29129" y="4729248"/>
            <a:ext cx="2015664" cy="20005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96027" y="4428918"/>
            <a:ext cx="2603214" cy="1952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AutoShape 5"/>
          <p:cNvSpPr>
            <a:spLocks noChangeArrowheads="1"/>
          </p:cNvSpPr>
          <p:nvPr/>
        </p:nvSpPr>
        <p:spPr bwMode="ltGray">
          <a:xfrm rot="5400000" flipH="1">
            <a:off x="-2085022" y="1590435"/>
            <a:ext cx="4064993" cy="318928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Text Box 46"/>
          <p:cNvSpPr txBox="1">
            <a:spLocks noChangeArrowheads="1"/>
          </p:cNvSpPr>
          <p:nvPr/>
        </p:nvSpPr>
        <p:spPr bwMode="auto">
          <a:xfrm>
            <a:off x="-179252" y="2821098"/>
            <a:ext cx="17319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latin typeface="Arial" panose="020B0604020202020204" pitchFamily="34" charset="0"/>
              </a:rPr>
              <a:t>1 320,5 тыс. </a:t>
            </a:r>
            <a:r>
              <a:rPr lang="ru-RU" altLang="ru-RU" sz="2400" b="1" i="1" dirty="0" smtClean="0">
                <a:latin typeface="Arial" panose="020B0604020202020204" pitchFamily="34" charset="0"/>
              </a:rPr>
              <a:t>рублей</a:t>
            </a:r>
            <a:endParaRPr lang="ru-RU" altLang="ru-RU" sz="2400" b="1" i="1" dirty="0">
              <a:latin typeface="Arial" panose="020B0604020202020204" pitchFamily="34" charset="0"/>
            </a:endParaRPr>
          </a:p>
        </p:txBody>
      </p:sp>
      <p:sp>
        <p:nvSpPr>
          <p:cNvPr id="20488" name="AutoShape 10"/>
          <p:cNvSpPr>
            <a:spLocks noChangeArrowheads="1"/>
          </p:cNvSpPr>
          <p:nvPr/>
        </p:nvSpPr>
        <p:spPr bwMode="gray">
          <a:xfrm>
            <a:off x="1140292" y="866188"/>
            <a:ext cx="7790927" cy="46871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cs typeface="Calibri" panose="020F0502020204030204" pitchFamily="34" charset="0"/>
              </a:rPr>
              <a:t>обеспечение готовности к оперативному реагированию на чрезвычайные ситуации </a:t>
            </a:r>
            <a:r>
              <a:rPr lang="ru-RU" altLang="ru-RU" sz="1400" dirty="0" smtClean="0">
                <a:cs typeface="Calibri" panose="020F0502020204030204" pitchFamily="34" charset="0"/>
              </a:rPr>
              <a:t>и</a:t>
            </a:r>
            <a:r>
              <a:rPr lang="en-US" altLang="ru-RU" sz="1400" dirty="0" smtClean="0">
                <a:cs typeface="Calibri" panose="020F0502020204030204" pitchFamily="34" charset="0"/>
              </a:rPr>
              <a:t> </a:t>
            </a:r>
            <a:r>
              <a:rPr lang="ru-RU" altLang="ru-RU" sz="1400" dirty="0" smtClean="0">
                <a:cs typeface="Calibri" panose="020F0502020204030204" pitchFamily="34" charset="0"/>
              </a:rPr>
              <a:t>проведению</a:t>
            </a:r>
            <a:endParaRPr lang="en-US" altLang="ru-RU" sz="1400" dirty="0" smtClean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cs typeface="Calibri" panose="020F0502020204030204" pitchFamily="34" charset="0"/>
              </a:rPr>
              <a:t>работ </a:t>
            </a:r>
            <a:r>
              <a:rPr lang="ru-RU" altLang="ru-RU" sz="1400" dirty="0">
                <a:cs typeface="Calibri" panose="020F0502020204030204" pitchFamily="34" charset="0"/>
              </a:rPr>
              <a:t>по их ликвидации </a:t>
            </a:r>
            <a:r>
              <a:rPr lang="ru-RU" altLang="ru-RU" sz="1400" dirty="0" smtClean="0">
                <a:cs typeface="Calibri" panose="020F0502020204030204" pitchFamily="34" charset="0"/>
              </a:rPr>
              <a:t>– </a:t>
            </a:r>
            <a:r>
              <a:rPr lang="ru-RU" altLang="ru-RU" sz="1400" b="1" i="1" dirty="0" smtClean="0">
                <a:cs typeface="Calibri" panose="020F0502020204030204" pitchFamily="34" charset="0"/>
              </a:rPr>
              <a:t>276,0 </a:t>
            </a:r>
            <a:r>
              <a:rPr lang="ru-RU" altLang="ru-RU" sz="1400" b="1" i="1" dirty="0">
                <a:cs typeface="Calibri" panose="020F0502020204030204" pitchFamily="34" charset="0"/>
              </a:rPr>
              <a:t>тыс. </a:t>
            </a:r>
            <a:r>
              <a:rPr lang="ru-RU" altLang="ru-RU" sz="1400" b="1" i="1" dirty="0" smtClean="0">
                <a:cs typeface="Calibri" panose="020F0502020204030204" pitchFamily="34" charset="0"/>
              </a:rPr>
              <a:t>рублей</a:t>
            </a:r>
            <a:endParaRPr lang="ru-RU" altLang="ru-RU" sz="1400" b="1" i="1" dirty="0">
              <a:cs typeface="Calibri" panose="020F0502020204030204" pitchFamily="34" charset="0"/>
            </a:endParaRPr>
          </a:p>
        </p:txBody>
      </p:sp>
      <p:sp>
        <p:nvSpPr>
          <p:cNvPr id="54" name="Выгнутая вправо стрелка 53"/>
          <p:cNvSpPr/>
          <p:nvPr/>
        </p:nvSpPr>
        <p:spPr>
          <a:xfrm>
            <a:off x="-22225" y="811213"/>
            <a:ext cx="1609485" cy="4850035"/>
          </a:xfrm>
          <a:prstGeom prst="curvedLef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2469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i="1" u="sng" dirty="0" smtClean="0">
                <a:ea typeface="Calibri" panose="020F0502020204030204" pitchFamily="34" charset="0"/>
              </a:rPr>
              <a:t>Муниципальная </a:t>
            </a:r>
            <a:r>
              <a:rPr lang="ru-RU" sz="2200" b="1" i="1" u="sng" dirty="0">
                <a:ea typeface="Calibri" panose="020F0502020204030204" pitchFamily="34" charset="0"/>
              </a:rPr>
              <a:t>программа «</a:t>
            </a:r>
            <a:r>
              <a:rPr lang="ru-RU" sz="2200" b="1" i="1" u="sng" dirty="0" smtClean="0">
                <a:ea typeface="Calibri" panose="020F0502020204030204" pitchFamily="34" charset="0"/>
              </a:rPr>
              <a:t>Безопасность</a:t>
            </a:r>
            <a:br>
              <a:rPr lang="ru-RU" sz="2200" b="1" i="1" u="sng" dirty="0" smtClean="0">
                <a:ea typeface="Calibri" panose="020F0502020204030204" pitchFamily="34" charset="0"/>
              </a:rPr>
            </a:br>
            <a:r>
              <a:rPr lang="ru-RU" sz="2200" b="1" i="1" u="sng" dirty="0" smtClean="0">
                <a:ea typeface="Calibri" panose="020F0502020204030204" pitchFamily="34" charset="0"/>
              </a:rPr>
              <a:t>МО </a:t>
            </a:r>
            <a:r>
              <a:rPr lang="ru-RU" sz="2200" b="1" i="1" u="sng" dirty="0">
                <a:ea typeface="Calibri" panose="020F0502020204030204" pitchFamily="34" charset="0"/>
              </a:rPr>
              <a:t>«Светогорское городское поселение»</a:t>
            </a:r>
            <a:endParaRPr lang="ru-RU" sz="2200" dirty="0">
              <a:ea typeface="Times New Roman" panose="02020603050405020304" pitchFamily="18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1331640" y="1498889"/>
            <a:ext cx="7599579" cy="31332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cs typeface="Calibri" panose="020F0502020204030204" pitchFamily="34" charset="0"/>
              </a:rPr>
              <a:t>поставка информационных табличек и сигнальной ленты </a:t>
            </a:r>
            <a:r>
              <a:rPr lang="ru-RU" altLang="ru-RU" sz="1400" dirty="0" smtClean="0">
                <a:cs typeface="Calibri" panose="020F0502020204030204" pitchFamily="34" charset="0"/>
              </a:rPr>
              <a:t>– </a:t>
            </a:r>
            <a:r>
              <a:rPr lang="ru-RU" altLang="ru-RU" sz="1400" b="1" i="1" dirty="0" smtClean="0">
                <a:cs typeface="Calibri" panose="020F0502020204030204" pitchFamily="34" charset="0"/>
              </a:rPr>
              <a:t>25,4 </a:t>
            </a:r>
            <a:r>
              <a:rPr lang="ru-RU" altLang="ru-RU" sz="1400" b="1" i="1" dirty="0">
                <a:cs typeface="Calibri" panose="020F0502020204030204" pitchFamily="34" charset="0"/>
              </a:rPr>
              <a:t>тыс. </a:t>
            </a:r>
            <a:r>
              <a:rPr lang="ru-RU" altLang="ru-RU" sz="1400" b="1" i="1" dirty="0" smtClean="0">
                <a:cs typeface="Calibri" panose="020F0502020204030204" pitchFamily="34" charset="0"/>
              </a:rPr>
              <a:t>рублей</a:t>
            </a:r>
            <a:endParaRPr lang="ru-RU" altLang="ru-RU" sz="1400" b="1" i="1" dirty="0">
              <a:cs typeface="Calibri" panose="020F0502020204030204" pitchFamily="34" charset="0"/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gray">
          <a:xfrm>
            <a:off x="1571541" y="1997486"/>
            <a:ext cx="7359678" cy="26275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cs typeface="Calibri" panose="020F0502020204030204" pitchFamily="34" charset="0"/>
              </a:rPr>
              <a:t>строительство пожарных резервуаров (водохранилищ) </a:t>
            </a:r>
            <a:r>
              <a:rPr lang="ru-RU" altLang="ru-RU" sz="1400" dirty="0" smtClean="0">
                <a:cs typeface="Calibri" panose="020F0502020204030204" pitchFamily="34" charset="0"/>
              </a:rPr>
              <a:t>– </a:t>
            </a:r>
            <a:r>
              <a:rPr lang="ru-RU" altLang="ru-RU" sz="1400" b="1" i="1" dirty="0" smtClean="0">
                <a:cs typeface="Calibri" panose="020F0502020204030204" pitchFamily="34" charset="0"/>
              </a:rPr>
              <a:t>200,0 </a:t>
            </a:r>
            <a:r>
              <a:rPr lang="ru-RU" altLang="ru-RU" sz="1400" b="1" i="1" dirty="0">
                <a:cs typeface="Calibri" panose="020F0502020204030204" pitchFamily="34" charset="0"/>
              </a:rPr>
              <a:t>тыс. </a:t>
            </a:r>
            <a:r>
              <a:rPr lang="ru-RU" altLang="ru-RU" sz="1400" b="1" i="1" dirty="0" smtClean="0">
                <a:cs typeface="Calibri" panose="020F0502020204030204" pitchFamily="34" charset="0"/>
              </a:rPr>
              <a:t>рублей</a:t>
            </a:r>
            <a:endParaRPr lang="ru-RU" altLang="ru-RU" sz="1400" b="1" i="1" dirty="0">
              <a:cs typeface="Calibri" panose="020F0502020204030204" pitchFamily="34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gray">
          <a:xfrm>
            <a:off x="1606122" y="2435838"/>
            <a:ext cx="7325097" cy="44587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cs typeface="Calibri" panose="020F0502020204030204" pitchFamily="34" charset="0"/>
              </a:rPr>
              <a:t>обслуживание и проверка на водоотдачу гидрантов наружного и </a:t>
            </a:r>
            <a:r>
              <a:rPr lang="ru-RU" altLang="ru-RU" sz="1400" dirty="0" smtClean="0">
                <a:cs typeface="Calibri" panose="020F0502020204030204" pitchFamily="34" charset="0"/>
              </a:rPr>
              <a:t>внутреннего</a:t>
            </a:r>
            <a:br>
              <a:rPr lang="ru-RU" altLang="ru-RU" sz="1400" dirty="0" smtClean="0">
                <a:cs typeface="Calibri" panose="020F0502020204030204" pitchFamily="34" charset="0"/>
              </a:rPr>
            </a:br>
            <a:r>
              <a:rPr lang="ru-RU" altLang="ru-RU" sz="1400" dirty="0" smtClean="0">
                <a:cs typeface="Calibri" panose="020F0502020204030204" pitchFamily="34" charset="0"/>
              </a:rPr>
              <a:t>противопожарного </a:t>
            </a:r>
            <a:r>
              <a:rPr lang="ru-RU" altLang="ru-RU" sz="1400" dirty="0">
                <a:cs typeface="Calibri" panose="020F0502020204030204" pitchFamily="34" charset="0"/>
              </a:rPr>
              <a:t>водоснабжения – </a:t>
            </a:r>
            <a:r>
              <a:rPr lang="ru-RU" altLang="ru-RU" sz="1400" b="1" i="1" dirty="0">
                <a:cs typeface="Calibri" panose="020F0502020204030204" pitchFamily="34" charset="0"/>
              </a:rPr>
              <a:t>189,6 тыс. </a:t>
            </a:r>
            <a:r>
              <a:rPr lang="ru-RU" altLang="ru-RU" sz="1400" b="1" i="1" dirty="0" smtClean="0">
                <a:cs typeface="Calibri" panose="020F0502020204030204" pitchFamily="34" charset="0"/>
              </a:rPr>
              <a:t>рублей</a:t>
            </a:r>
            <a:endParaRPr lang="ru-RU" altLang="ru-RU" sz="1400" b="1" i="1" dirty="0">
              <a:cs typeface="Calibri" panose="020F0502020204030204" pitchFamily="34" charset="0"/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gray">
          <a:xfrm>
            <a:off x="1606147" y="3016890"/>
            <a:ext cx="7325071" cy="48741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cs typeface="Calibri" panose="020F0502020204030204" pitchFamily="34" charset="0"/>
              </a:rPr>
              <a:t>услуги по созданию специализированного мобильного подразделения водных </a:t>
            </a:r>
            <a:r>
              <a:rPr lang="ru-RU" altLang="ru-RU" sz="1400" dirty="0" smtClean="0">
                <a:cs typeface="Calibri" panose="020F0502020204030204" pitchFamily="34" charset="0"/>
              </a:rPr>
              <a:t>спасателей</a:t>
            </a:r>
            <a:br>
              <a:rPr lang="ru-RU" altLang="ru-RU" sz="1400" dirty="0" smtClean="0">
                <a:cs typeface="Calibri" panose="020F0502020204030204" pitchFamily="34" charset="0"/>
              </a:rPr>
            </a:br>
            <a:r>
              <a:rPr lang="ru-RU" altLang="ru-RU" sz="1400" b="1" dirty="0" smtClean="0">
                <a:cs typeface="Calibri" panose="020F0502020204030204" pitchFamily="34" charset="0"/>
              </a:rPr>
              <a:t>– </a:t>
            </a:r>
            <a:r>
              <a:rPr lang="ru-RU" altLang="ru-RU" sz="1400" b="1" i="1" dirty="0">
                <a:cs typeface="Calibri" panose="020F0502020204030204" pitchFamily="34" charset="0"/>
              </a:rPr>
              <a:t>200,0 тыс. </a:t>
            </a:r>
            <a:r>
              <a:rPr lang="ru-RU" altLang="ru-RU" sz="1400" b="1" i="1" dirty="0" smtClean="0">
                <a:cs typeface="Calibri" panose="020F0502020204030204" pitchFamily="34" charset="0"/>
              </a:rPr>
              <a:t>рублей</a:t>
            </a:r>
            <a:endParaRPr lang="ru-RU" altLang="ru-RU" sz="1400" b="1" i="1" dirty="0">
              <a:cs typeface="Calibri" panose="020F0502020204030204" pitchFamily="34" charset="0"/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gray">
          <a:xfrm>
            <a:off x="1571541" y="3607015"/>
            <a:ext cx="7359677" cy="47730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cs typeface="Calibri" panose="020F0502020204030204" pitchFamily="34" charset="0"/>
              </a:rPr>
              <a:t>разработка проектно-сметной документации систем АПС и оповещение людей о </a:t>
            </a:r>
            <a:r>
              <a:rPr lang="ru-RU" altLang="ru-RU" sz="1400" dirty="0" smtClean="0">
                <a:cs typeface="Calibri" panose="020F0502020204030204" pitchFamily="34" charset="0"/>
              </a:rPr>
              <a:t>пожаре</a:t>
            </a:r>
            <a:br>
              <a:rPr lang="ru-RU" altLang="ru-RU" sz="1400" dirty="0" smtClean="0">
                <a:cs typeface="Calibri" panose="020F0502020204030204" pitchFamily="34" charset="0"/>
              </a:rPr>
            </a:br>
            <a:r>
              <a:rPr lang="ru-RU" altLang="ru-RU" sz="1400" b="1" dirty="0" smtClean="0">
                <a:cs typeface="Calibri" panose="020F0502020204030204" pitchFamily="34" charset="0"/>
              </a:rPr>
              <a:t>– </a:t>
            </a:r>
            <a:r>
              <a:rPr lang="ru-RU" altLang="ru-RU" sz="1400" b="1" i="1" dirty="0">
                <a:cs typeface="Calibri" panose="020F0502020204030204" pitchFamily="34" charset="0"/>
              </a:rPr>
              <a:t>129,5 тыс. </a:t>
            </a:r>
            <a:r>
              <a:rPr lang="ru-RU" altLang="ru-RU" sz="1400" b="1" i="1" dirty="0" smtClean="0">
                <a:cs typeface="Calibri" panose="020F0502020204030204" pitchFamily="34" charset="0"/>
              </a:rPr>
              <a:t>рублей</a:t>
            </a:r>
            <a:endParaRPr lang="ru-RU" altLang="ru-RU" sz="1400" b="1" i="1" dirty="0">
              <a:cs typeface="Calibri" panose="020F0502020204030204" pitchFamily="34" charset="0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gray">
          <a:xfrm>
            <a:off x="1430932" y="4197999"/>
            <a:ext cx="7500286" cy="54873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cs typeface="Calibri" panose="020F0502020204030204" pitchFamily="34" charset="0"/>
              </a:rPr>
              <a:t>обслуживание аппаратно-программного комплекса </a:t>
            </a:r>
            <a:r>
              <a:rPr lang="ru-RU" altLang="ru-RU" sz="1400" dirty="0" smtClean="0">
                <a:cs typeface="Calibri" panose="020F0502020204030204" pitchFamily="34" charset="0"/>
              </a:rPr>
              <a:t>автоматизированной</a:t>
            </a:r>
            <a:r>
              <a:rPr lang="en-US" altLang="ru-RU" sz="1400" dirty="0" smtClean="0">
                <a:cs typeface="Calibri" panose="020F0502020204030204" pitchFamily="34" charset="0"/>
              </a:rPr>
              <a:t> </a:t>
            </a:r>
            <a:r>
              <a:rPr lang="ru-RU" altLang="ru-RU" sz="1400" dirty="0" smtClean="0">
                <a:cs typeface="Calibri" panose="020F0502020204030204" pitchFamily="34" charset="0"/>
              </a:rPr>
              <a:t>информационной</a:t>
            </a:r>
            <a:r>
              <a:rPr lang="en-US" altLang="ru-RU" sz="1400" dirty="0" smtClean="0">
                <a:cs typeface="Calibri" panose="020F0502020204030204" pitchFamily="34" charset="0"/>
              </a:rPr>
              <a:t/>
            </a:r>
            <a:br>
              <a:rPr lang="en-US" altLang="ru-RU" sz="1400" dirty="0" smtClean="0">
                <a:cs typeface="Calibri" panose="020F0502020204030204" pitchFamily="34" charset="0"/>
              </a:rPr>
            </a:br>
            <a:r>
              <a:rPr lang="ru-RU" altLang="ru-RU" sz="1400" dirty="0" smtClean="0">
                <a:cs typeface="Calibri" panose="020F0502020204030204" pitchFamily="34" charset="0"/>
              </a:rPr>
              <a:t>системы </a:t>
            </a:r>
            <a:r>
              <a:rPr lang="ru-RU" altLang="ru-RU" sz="1400" dirty="0">
                <a:cs typeface="Calibri" panose="020F0502020204030204" pitchFamily="34" charset="0"/>
              </a:rPr>
              <a:t>«Безопасный город» </a:t>
            </a:r>
            <a:r>
              <a:rPr lang="ru-RU" altLang="ru-RU" sz="1400" b="1" dirty="0">
                <a:cs typeface="Calibri" panose="020F0502020204030204" pitchFamily="34" charset="0"/>
              </a:rPr>
              <a:t>– </a:t>
            </a:r>
            <a:r>
              <a:rPr lang="ru-RU" altLang="ru-RU" sz="1400" b="1" i="1" dirty="0">
                <a:cs typeface="Calibri" panose="020F0502020204030204" pitchFamily="34" charset="0"/>
              </a:rPr>
              <a:t>300,0 тыс. </a:t>
            </a:r>
            <a:r>
              <a:rPr lang="ru-RU" altLang="ru-RU" sz="1400" b="1" i="1" dirty="0" smtClean="0">
                <a:cs typeface="Calibri" panose="020F0502020204030204" pitchFamily="34" charset="0"/>
              </a:rPr>
              <a:t>рублей</a:t>
            </a:r>
            <a:endParaRPr lang="ru-RU" altLang="ru-RU" sz="1400" b="1" i="1" dirty="0"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73" y="4918536"/>
            <a:ext cx="2458741" cy="1742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195" y="4925838"/>
            <a:ext cx="3158200" cy="1676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85" y="4897275"/>
            <a:ext cx="1733376" cy="1733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877" y="2693534"/>
            <a:ext cx="3437251" cy="22919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422" y="4724483"/>
            <a:ext cx="2880019" cy="19200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90" y="4877197"/>
            <a:ext cx="3514292" cy="181791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5363" name="AutoShape 5"/>
          <p:cNvSpPr>
            <a:spLocks noChangeArrowheads="1"/>
          </p:cNvSpPr>
          <p:nvPr/>
        </p:nvSpPr>
        <p:spPr bwMode="ltGray">
          <a:xfrm rot="5400000" flipH="1">
            <a:off x="-2141252" y="1707542"/>
            <a:ext cx="4281488" cy="367240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2531" name="AutoShape 10"/>
          <p:cNvSpPr>
            <a:spLocks noChangeArrowheads="1"/>
          </p:cNvSpPr>
          <p:nvPr/>
        </p:nvSpPr>
        <p:spPr bwMode="gray">
          <a:xfrm>
            <a:off x="1753691" y="1163529"/>
            <a:ext cx="7282804" cy="1844982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cs typeface="Calibri" panose="020F0502020204030204" pitchFamily="34" charset="0"/>
              </a:rPr>
              <a:t>привлечение к участию субъектов малого, среднего </a:t>
            </a:r>
            <a:r>
              <a:rPr lang="ru-RU" altLang="ru-RU" sz="1600" dirty="0" smtClean="0">
                <a:cs typeface="Calibri" panose="020F0502020204030204" pitchFamily="34" charset="0"/>
              </a:rPr>
              <a:t>предпринимательства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cs typeface="Calibri" panose="020F0502020204030204" pitchFamily="34" charset="0"/>
              </a:rPr>
              <a:t> </a:t>
            </a:r>
            <a:r>
              <a:rPr lang="ru-RU" altLang="ru-RU" sz="1600" dirty="0">
                <a:cs typeface="Calibri" panose="020F0502020204030204" pitchFamily="34" charset="0"/>
              </a:rPr>
              <a:t>и потребительского рынка для участия конференциях, круглых столах</a:t>
            </a:r>
            <a:r>
              <a:rPr lang="ru-RU" altLang="ru-RU" sz="1600" dirty="0" smtClean="0">
                <a:cs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cs typeface="Calibri" panose="020F0502020204030204" pitchFamily="34" charset="0"/>
              </a:rPr>
              <a:t> </a:t>
            </a:r>
            <a:r>
              <a:rPr lang="ru-RU" altLang="ru-RU" sz="1600" dirty="0">
                <a:cs typeface="Calibri" panose="020F0502020204030204" pitchFamily="34" charset="0"/>
              </a:rPr>
              <a:t>семинарах, выставках, ярмарках и конкурсах, в том числе за </a:t>
            </a:r>
            <a:r>
              <a:rPr lang="ru-RU" altLang="ru-RU" sz="1600" dirty="0" smtClean="0">
                <a:cs typeface="Calibri" panose="020F0502020204030204" pitchFamily="34" charset="0"/>
              </a:rPr>
              <a:t>пределами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cs typeface="Calibri" panose="020F0502020204030204" pitchFamily="34" charset="0"/>
              </a:rPr>
              <a:t> </a:t>
            </a:r>
            <a:r>
              <a:rPr lang="ru-RU" altLang="ru-RU" sz="1600" dirty="0">
                <a:cs typeface="Calibri" panose="020F0502020204030204" pitchFamily="34" charset="0"/>
              </a:rPr>
              <a:t>муниципального образования. В следствии чего, организовано награждение </a:t>
            </a:r>
            <a:endParaRPr lang="ru-RU" altLang="ru-RU" sz="1600" dirty="0" smtClean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cs typeface="Calibri" panose="020F0502020204030204" pitchFamily="34" charset="0"/>
              </a:rPr>
              <a:t>субъектов </a:t>
            </a:r>
            <a:r>
              <a:rPr lang="ru-RU" altLang="ru-RU" sz="1600" dirty="0">
                <a:cs typeface="Calibri" panose="020F0502020204030204" pitchFamily="34" charset="0"/>
              </a:rPr>
              <a:t>малого и среднего предпринимательства по результатам работы </a:t>
            </a:r>
            <a:endParaRPr lang="ru-RU" altLang="ru-RU" sz="1600" dirty="0" smtClean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cs typeface="Calibri" panose="020F0502020204030204" pitchFamily="34" charset="0"/>
              </a:rPr>
              <a:t>за </a:t>
            </a:r>
            <a:r>
              <a:rPr lang="ru-RU" altLang="ru-RU" sz="1600" dirty="0">
                <a:cs typeface="Calibri" panose="020F0502020204030204" pitchFamily="34" charset="0"/>
              </a:rPr>
              <a:t>2020 год </a:t>
            </a:r>
            <a:r>
              <a:rPr lang="ru-RU" altLang="ru-RU" sz="1600" dirty="0" smtClean="0">
                <a:cs typeface="Calibri" panose="020F0502020204030204" pitchFamily="34" charset="0"/>
              </a:rPr>
              <a:t>(</a:t>
            </a:r>
            <a:r>
              <a:rPr lang="ru-RU" altLang="ru-RU" sz="1600" dirty="0">
                <a:cs typeface="Calibri" panose="020F0502020204030204" pitchFamily="34" charset="0"/>
              </a:rPr>
              <a:t>вручено 4 диплома на металлической подложке, цветные, </a:t>
            </a:r>
            <a:endParaRPr lang="ru-RU" altLang="ru-RU" sz="1600" dirty="0" smtClean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cs typeface="Calibri" panose="020F0502020204030204" pitchFamily="34" charset="0"/>
              </a:rPr>
              <a:t>формата </a:t>
            </a:r>
            <a:r>
              <a:rPr lang="ru-RU" altLang="ru-RU" sz="1600" dirty="0">
                <a:cs typeface="Calibri" panose="020F0502020204030204" pitchFamily="34" charset="0"/>
              </a:rPr>
              <a:t>А4) </a:t>
            </a:r>
            <a:r>
              <a:rPr lang="ru-RU" altLang="ru-RU" sz="1600" b="1" dirty="0">
                <a:cs typeface="Calibri" panose="020F0502020204030204" pitchFamily="34" charset="0"/>
              </a:rPr>
              <a:t>– </a:t>
            </a:r>
            <a:r>
              <a:rPr lang="ru-RU" altLang="ru-RU" sz="1600" b="1" i="1" dirty="0">
                <a:cs typeface="Calibri" panose="020F0502020204030204" pitchFamily="34" charset="0"/>
              </a:rPr>
              <a:t>20,0 тыс. </a:t>
            </a:r>
            <a:r>
              <a:rPr lang="ru-RU" altLang="ru-RU" sz="1600" b="1" i="1" dirty="0" smtClean="0">
                <a:cs typeface="Calibri" panose="020F0502020204030204" pitchFamily="34" charset="0"/>
              </a:rPr>
              <a:t>рублей</a:t>
            </a:r>
            <a:endParaRPr lang="ru-RU" altLang="ru-RU" sz="1600" b="1" i="1" dirty="0">
              <a:solidFill>
                <a:srgbClr val="000000"/>
              </a:solidFill>
            </a:endParaRPr>
          </a:p>
        </p:txBody>
      </p:sp>
      <p:sp>
        <p:nvSpPr>
          <p:cNvPr id="22532" name="Text Box 46"/>
          <p:cNvSpPr txBox="1">
            <a:spLocks noChangeArrowheads="1"/>
          </p:cNvSpPr>
          <p:nvPr/>
        </p:nvSpPr>
        <p:spPr bwMode="auto">
          <a:xfrm>
            <a:off x="-233612" y="3008511"/>
            <a:ext cx="1987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20,0 тыс.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рублей</a:t>
            </a:r>
            <a:endParaRPr lang="ru-RU" altLang="ru-RU" sz="24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48"/>
          <p:cNvSpPr>
            <a:spLocks noGrp="1" noChangeArrowheads="1"/>
          </p:cNvSpPr>
          <p:nvPr>
            <p:ph type="title"/>
          </p:nvPr>
        </p:nvSpPr>
        <p:spPr>
          <a:xfrm>
            <a:off x="251520" y="214313"/>
            <a:ext cx="8784975" cy="8778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«Развитие и поддержка малого и среднего предпринимательства в МО «Светогорское городское поселение» 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>
            <a:off x="9128" y="980728"/>
            <a:ext cx="1826568" cy="5126037"/>
          </a:xfrm>
          <a:prstGeom prst="curvedLef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279" y="1687077"/>
            <a:ext cx="1510722" cy="10277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64" y="4401276"/>
            <a:ext cx="2718029" cy="2038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1" y="4405001"/>
            <a:ext cx="1755305" cy="2340407"/>
          </a:xfrm>
          <a:prstGeom prst="rect">
            <a:avLst/>
          </a:prstGeom>
        </p:spPr>
      </p:pic>
      <p:sp>
        <p:nvSpPr>
          <p:cNvPr id="24578" name="AutoShape 5"/>
          <p:cNvSpPr>
            <a:spLocks noChangeArrowheads="1"/>
          </p:cNvSpPr>
          <p:nvPr/>
        </p:nvSpPr>
        <p:spPr bwMode="ltGray">
          <a:xfrm rot="5400000" flipH="1">
            <a:off x="-2301457" y="1628953"/>
            <a:ext cx="4603750" cy="3530244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5364" name="AutoShape 10"/>
          <p:cNvSpPr>
            <a:spLocks noChangeArrowheads="1"/>
          </p:cNvSpPr>
          <p:nvPr/>
        </p:nvSpPr>
        <p:spPr bwMode="gray">
          <a:xfrm>
            <a:off x="1430317" y="1558676"/>
            <a:ext cx="3601392" cy="33179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 smtClean="0">
                <a:cs typeface="Calibri" pitchFamily="34" charset="0"/>
              </a:rPr>
              <a:t>уличное </a:t>
            </a:r>
            <a:r>
              <a:rPr lang="ru-RU" altLang="ru-RU" sz="1400" dirty="0">
                <a:cs typeface="Calibri" pitchFamily="34" charset="0"/>
              </a:rPr>
              <a:t>освещение – </a:t>
            </a:r>
            <a:r>
              <a:rPr lang="ru-RU" altLang="ru-RU" sz="1400" b="1" i="1" dirty="0">
                <a:cs typeface="Calibri" pitchFamily="34" charset="0"/>
              </a:rPr>
              <a:t>6 572,0 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24580" name="Text Box 46"/>
          <p:cNvSpPr txBox="1">
            <a:spLocks noChangeArrowheads="1"/>
          </p:cNvSpPr>
          <p:nvPr/>
        </p:nvSpPr>
        <p:spPr bwMode="auto">
          <a:xfrm>
            <a:off x="-73025" y="2990026"/>
            <a:ext cx="1763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105 314,6 тыс. </a:t>
            </a:r>
            <a:r>
              <a:rPr lang="ru-RU" altLang="ru-RU" sz="24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рублей</a:t>
            </a:r>
            <a:endParaRPr lang="ru-RU" altLang="ru-RU" sz="24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251521" y="214313"/>
            <a:ext cx="8856984" cy="877887"/>
          </a:xfrm>
        </p:spPr>
        <p:txBody>
          <a:bodyPr/>
          <a:lstStyle/>
          <a:p>
            <a:pPr eaLnBrk="1" hangingPunct="1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altLang="ru-RU" sz="2000" b="1" spc="3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«Формирование городской среды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altLang="ru-RU" sz="2000" b="1" spc="3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качественным жильём граждан на территории </a:t>
            </a:r>
            <a:br>
              <a:rPr lang="ru-RU" altLang="ru-RU" sz="2000" b="1" spc="3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16396" name="AutoShape 10"/>
          <p:cNvSpPr>
            <a:spLocks noChangeArrowheads="1"/>
          </p:cNvSpPr>
          <p:nvPr/>
        </p:nvSpPr>
        <p:spPr bwMode="gray">
          <a:xfrm>
            <a:off x="1424989" y="1135669"/>
            <a:ext cx="7474214" cy="34533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i="1" dirty="0">
                <a:ea typeface="Calibri" pitchFamily="34" charset="0"/>
                <a:cs typeface="Times New Roman" pitchFamily="18" charset="0"/>
              </a:rPr>
              <a:t>Подпрограмма: «Повышение уровня благоустройства территорий </a:t>
            </a:r>
            <a:r>
              <a:rPr lang="ru-RU" altLang="ru-RU" sz="1400" b="1" i="1" dirty="0" smtClean="0">
                <a:ea typeface="Calibri" pitchFamily="34" charset="0"/>
                <a:cs typeface="Times New Roman" pitchFamily="18" charset="0"/>
              </a:rPr>
              <a:t>населенных </a:t>
            </a:r>
            <a:r>
              <a:rPr lang="ru-RU" altLang="ru-RU" sz="1400" b="1" i="1" dirty="0">
                <a:ea typeface="Calibri" pitchFamily="34" charset="0"/>
                <a:cs typeface="Times New Roman" pitchFamily="18" charset="0"/>
              </a:rPr>
              <a:t>пунктов</a:t>
            </a:r>
            <a:r>
              <a:rPr lang="ru-RU" altLang="ru-RU" sz="1400" b="1" i="1" dirty="0" smtClean="0">
                <a:ea typeface="Calibri" pitchFamily="34" charset="0"/>
                <a:cs typeface="Times New Roman" pitchFamily="18" charset="0"/>
              </a:rPr>
              <a:t>»</a:t>
            </a:r>
          </a:p>
        </p:txBody>
      </p:sp>
      <p:sp>
        <p:nvSpPr>
          <p:cNvPr id="49" name="Выгнутая вправо стрелка 48"/>
          <p:cNvSpPr/>
          <p:nvPr/>
        </p:nvSpPr>
        <p:spPr>
          <a:xfrm>
            <a:off x="-22225" y="823913"/>
            <a:ext cx="1787765" cy="5341937"/>
          </a:xfrm>
          <a:prstGeom prst="curvedLef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gray">
          <a:xfrm>
            <a:off x="1671427" y="1989169"/>
            <a:ext cx="6068926" cy="47032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эксплуатационно-техническое обслуживание объектов наружного </a:t>
            </a:r>
            <a:r>
              <a:rPr lang="ru-RU" altLang="ru-RU" sz="1400" dirty="0" smtClean="0">
                <a:cs typeface="Calibri" pitchFamily="34" charset="0"/>
              </a:rPr>
              <a:t>освещения</a:t>
            </a:r>
            <a:br>
              <a:rPr lang="ru-RU" altLang="ru-RU" sz="1400" dirty="0" smtClean="0">
                <a:cs typeface="Calibri" pitchFamily="34" charset="0"/>
              </a:rPr>
            </a:br>
            <a:r>
              <a:rPr lang="ru-RU" altLang="ru-RU" sz="1400" dirty="0" smtClean="0">
                <a:cs typeface="Calibri" pitchFamily="34" charset="0"/>
              </a:rPr>
              <a:t>– </a:t>
            </a:r>
            <a:r>
              <a:rPr lang="ru-RU" altLang="ru-RU" sz="1400" b="1" i="1" dirty="0">
                <a:cs typeface="Calibri" pitchFamily="34" charset="0"/>
              </a:rPr>
              <a:t>1 815,0 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gray">
          <a:xfrm>
            <a:off x="1765540" y="2558458"/>
            <a:ext cx="6046820" cy="33179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содержание улично-дорожной сети </a:t>
            </a:r>
            <a:r>
              <a:rPr lang="ru-RU" altLang="ru-RU" sz="1400" b="1" i="1" dirty="0">
                <a:cs typeface="Calibri" pitchFamily="34" charset="0"/>
              </a:rPr>
              <a:t>– 12 597,9 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1765540" y="3006729"/>
            <a:ext cx="6623587" cy="48299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 smtClean="0">
                <a:cs typeface="Calibri" pitchFamily="34" charset="0"/>
              </a:rPr>
              <a:t>выполнение </a:t>
            </a:r>
            <a:r>
              <a:rPr lang="ru-RU" altLang="ru-RU" sz="1400" dirty="0">
                <a:cs typeface="Calibri" pitchFamily="34" charset="0"/>
              </a:rPr>
              <a:t>работ по ямочному ремонту асфальтового покрытия </a:t>
            </a:r>
            <a:r>
              <a:rPr lang="ru-RU" altLang="ru-RU" sz="1400" dirty="0" smtClean="0">
                <a:cs typeface="Calibri" pitchFamily="34" charset="0"/>
              </a:rPr>
              <a:t>автомобильных</a:t>
            </a:r>
            <a:br>
              <a:rPr lang="ru-RU" altLang="ru-RU" sz="1400" dirty="0" smtClean="0">
                <a:cs typeface="Calibri" pitchFamily="34" charset="0"/>
              </a:rPr>
            </a:br>
            <a:r>
              <a:rPr lang="ru-RU" altLang="ru-RU" sz="1400" dirty="0" smtClean="0">
                <a:cs typeface="Calibri" pitchFamily="34" charset="0"/>
              </a:rPr>
              <a:t>дорог </a:t>
            </a:r>
            <a:r>
              <a:rPr lang="ru-RU" altLang="ru-RU" sz="1400" dirty="0">
                <a:cs typeface="Calibri" pitchFamily="34" charset="0"/>
              </a:rPr>
              <a:t>– </a:t>
            </a:r>
            <a:r>
              <a:rPr lang="ru-RU" altLang="ru-RU" sz="1400" b="1" i="1" dirty="0">
                <a:cs typeface="Calibri" pitchFamily="34" charset="0"/>
              </a:rPr>
              <a:t>1 468,4 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gray">
          <a:xfrm>
            <a:off x="1765540" y="3566328"/>
            <a:ext cx="7082226" cy="6730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услуги по проверке сметной документации на выполнение работ по ремонту </a:t>
            </a:r>
            <a:r>
              <a:rPr lang="ru-RU" altLang="ru-RU" sz="1400" dirty="0" smtClean="0">
                <a:cs typeface="Calibri" pitchFamily="34" charset="0"/>
              </a:rPr>
              <a:t>участка,</a:t>
            </a:r>
            <a:br>
              <a:rPr lang="ru-RU" altLang="ru-RU" sz="1400" dirty="0" smtClean="0">
                <a:cs typeface="Calibri" pitchFamily="34" charset="0"/>
              </a:rPr>
            </a:br>
            <a:r>
              <a:rPr lang="ru-RU" altLang="ru-RU" sz="1400" dirty="0" smtClean="0">
                <a:cs typeface="Calibri" pitchFamily="34" charset="0"/>
              </a:rPr>
              <a:t>автомобильной </a:t>
            </a:r>
            <a:r>
              <a:rPr lang="ru-RU" altLang="ru-RU" sz="1400" dirty="0">
                <a:cs typeface="Calibri" pitchFamily="34" charset="0"/>
              </a:rPr>
              <a:t>дороги по ул. Гарькавого в г. </a:t>
            </a:r>
            <a:r>
              <a:rPr lang="ru-RU" altLang="ru-RU" sz="1400" dirty="0" smtClean="0">
                <a:cs typeface="Calibri" pitchFamily="34" charset="0"/>
              </a:rPr>
              <a:t>Светогорске (от </a:t>
            </a:r>
            <a:r>
              <a:rPr lang="ru-RU" altLang="ru-RU" sz="1400" dirty="0">
                <a:cs typeface="Calibri" pitchFamily="34" charset="0"/>
              </a:rPr>
              <a:t>моста до ул. Спортивная</a:t>
            </a:r>
            <a:r>
              <a:rPr lang="ru-RU" altLang="ru-RU" sz="1400" dirty="0" smtClean="0">
                <a:cs typeface="Calibri" pitchFamily="34" charset="0"/>
              </a:rPr>
              <a:t>)</a:t>
            </a:r>
          </a:p>
          <a:p>
            <a:pPr eaLnBrk="1" hangingPunct="1">
              <a:defRPr/>
            </a:pPr>
            <a:r>
              <a:rPr lang="ru-RU" altLang="ru-RU" sz="1400" dirty="0" smtClean="0">
                <a:cs typeface="Calibri" pitchFamily="34" charset="0"/>
              </a:rPr>
              <a:t>– </a:t>
            </a:r>
            <a:r>
              <a:rPr lang="ru-RU" altLang="ru-RU" sz="1400" b="1" i="1" dirty="0">
                <a:cs typeface="Calibri" pitchFamily="34" charset="0"/>
              </a:rPr>
              <a:t>9,0 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09" y="4517593"/>
            <a:ext cx="2258123" cy="16869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05" y="5193673"/>
            <a:ext cx="2061760" cy="1540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1" y="4057714"/>
            <a:ext cx="2041594" cy="2722125"/>
          </a:xfrm>
          <a:prstGeom prst="rect">
            <a:avLst/>
          </a:prstGeom>
        </p:spPr>
      </p:pic>
      <p:sp>
        <p:nvSpPr>
          <p:cNvPr id="24578" name="AutoShape 5"/>
          <p:cNvSpPr>
            <a:spLocks noChangeArrowheads="1"/>
          </p:cNvSpPr>
          <p:nvPr/>
        </p:nvSpPr>
        <p:spPr bwMode="ltGray">
          <a:xfrm rot="5400000" flipH="1">
            <a:off x="-2301457" y="1628953"/>
            <a:ext cx="4603750" cy="3530244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24580" name="Text Box 46"/>
          <p:cNvSpPr txBox="1">
            <a:spLocks noChangeArrowheads="1"/>
          </p:cNvSpPr>
          <p:nvPr/>
        </p:nvSpPr>
        <p:spPr bwMode="auto">
          <a:xfrm>
            <a:off x="-73025" y="2990026"/>
            <a:ext cx="1763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105 314,6 тыс. </a:t>
            </a:r>
            <a:r>
              <a:rPr lang="ru-RU" altLang="ru-RU" sz="24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рублей</a:t>
            </a:r>
            <a:endParaRPr lang="ru-RU" altLang="ru-RU" sz="24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251521" y="214313"/>
            <a:ext cx="8856984" cy="877887"/>
          </a:xfrm>
        </p:spPr>
        <p:txBody>
          <a:bodyPr/>
          <a:lstStyle/>
          <a:p>
            <a:pPr eaLnBrk="1" hangingPunct="1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altLang="ru-RU" sz="2000" b="1" spc="3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«Формирование городской среды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altLang="ru-RU" sz="2000" b="1" spc="3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качественным жильём граждан на территории </a:t>
            </a:r>
            <a:br>
              <a:rPr lang="ru-RU" altLang="ru-RU" sz="2000" b="1" spc="3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16396" name="AutoShape 10"/>
          <p:cNvSpPr>
            <a:spLocks noChangeArrowheads="1"/>
          </p:cNvSpPr>
          <p:nvPr/>
        </p:nvSpPr>
        <p:spPr bwMode="gray">
          <a:xfrm>
            <a:off x="1424989" y="1135669"/>
            <a:ext cx="7474214" cy="4767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i="1" dirty="0">
                <a:ea typeface="Calibri" pitchFamily="34" charset="0"/>
                <a:cs typeface="Times New Roman" pitchFamily="18" charset="0"/>
              </a:rPr>
              <a:t>Подпрограмма: «Повышение уровня благоустройства </a:t>
            </a:r>
            <a:r>
              <a:rPr lang="ru-RU" altLang="ru-RU" sz="1600" b="1" i="1" dirty="0" smtClean="0">
                <a:ea typeface="Calibri" pitchFamily="34" charset="0"/>
                <a:cs typeface="Times New Roman" pitchFamily="18" charset="0"/>
              </a:rPr>
              <a:t>территорий</a:t>
            </a:r>
            <a:br>
              <a:rPr lang="ru-RU" altLang="ru-RU" sz="1600" b="1" i="1" dirty="0" smtClean="0">
                <a:ea typeface="Calibri" pitchFamily="34" charset="0"/>
                <a:cs typeface="Times New Roman" pitchFamily="18" charset="0"/>
              </a:rPr>
            </a:br>
            <a:r>
              <a:rPr lang="ru-RU" altLang="ru-RU" sz="1600" b="1" i="1" dirty="0" smtClean="0">
                <a:ea typeface="Calibri" pitchFamily="34" charset="0"/>
                <a:cs typeface="Times New Roman" pitchFamily="18" charset="0"/>
              </a:rPr>
              <a:t>населенных</a:t>
            </a:r>
            <a:r>
              <a:rPr lang="ru-RU" altLang="ru-RU" sz="16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600" b="1" i="1" dirty="0" smtClean="0">
                <a:ea typeface="Calibri" pitchFamily="34" charset="0"/>
                <a:cs typeface="Times New Roman" pitchFamily="18" charset="0"/>
              </a:rPr>
              <a:t>пунктов»</a:t>
            </a:r>
          </a:p>
        </p:txBody>
      </p:sp>
      <p:sp>
        <p:nvSpPr>
          <p:cNvPr id="49" name="Выгнутая вправо стрелка 48"/>
          <p:cNvSpPr/>
          <p:nvPr/>
        </p:nvSpPr>
        <p:spPr>
          <a:xfrm>
            <a:off x="-22225" y="823913"/>
            <a:ext cx="1787765" cy="5341937"/>
          </a:xfrm>
          <a:prstGeom prst="curvedLef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gray">
          <a:xfrm>
            <a:off x="1699940" y="1835249"/>
            <a:ext cx="7199262" cy="48097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услуги по проверке сметной документации по ремонту участка автомобильной дороги </a:t>
            </a:r>
            <a:r>
              <a:rPr lang="ru-RU" altLang="ru-RU" sz="1400" dirty="0" smtClean="0">
                <a:cs typeface="Calibri" pitchFamily="34" charset="0"/>
              </a:rPr>
              <a:t>по</a:t>
            </a:r>
            <a:br>
              <a:rPr lang="ru-RU" altLang="ru-RU" sz="1400" dirty="0" smtClean="0">
                <a:cs typeface="Calibri" pitchFamily="34" charset="0"/>
              </a:rPr>
            </a:br>
            <a:r>
              <a:rPr lang="ru-RU" altLang="ru-RU" sz="1400" dirty="0" smtClean="0">
                <a:cs typeface="Calibri" pitchFamily="34" charset="0"/>
              </a:rPr>
              <a:t>адресу: гп </a:t>
            </a:r>
            <a:r>
              <a:rPr lang="ru-RU" altLang="ru-RU" sz="1400" dirty="0">
                <a:cs typeface="Calibri" pitchFamily="34" charset="0"/>
              </a:rPr>
              <a:t>Лесогорский, ул. Генераторная </a:t>
            </a:r>
            <a:r>
              <a:rPr lang="ru-RU" altLang="ru-RU" sz="1400" dirty="0" smtClean="0">
                <a:cs typeface="Calibri" pitchFamily="34" charset="0"/>
              </a:rPr>
              <a:t>– </a:t>
            </a:r>
            <a:r>
              <a:rPr lang="ru-RU" altLang="ru-RU" sz="1400" b="1" i="1" dirty="0" smtClean="0">
                <a:cs typeface="Calibri" pitchFamily="34" charset="0"/>
              </a:rPr>
              <a:t>34,0 </a:t>
            </a:r>
            <a:r>
              <a:rPr lang="ru-RU" altLang="ru-RU" sz="1400" b="1" i="1" dirty="0">
                <a:cs typeface="Calibri" pitchFamily="34" charset="0"/>
              </a:rPr>
              <a:t>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b="1" i="1" dirty="0">
              <a:cs typeface="Calibri" pitchFamily="34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gray">
          <a:xfrm>
            <a:off x="1756068" y="2419543"/>
            <a:ext cx="7143134" cy="386506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разработка проекта организации дорожного движения на </a:t>
            </a:r>
            <a:r>
              <a:rPr lang="ru-RU" altLang="ru-RU" sz="1400" dirty="0" smtClean="0">
                <a:cs typeface="Calibri" pitchFamily="34" charset="0"/>
              </a:rPr>
              <a:t>автомобильных дорогах общего</a:t>
            </a:r>
            <a:br>
              <a:rPr lang="ru-RU" altLang="ru-RU" sz="1400" dirty="0" smtClean="0">
                <a:cs typeface="Calibri" pitchFamily="34" charset="0"/>
              </a:rPr>
            </a:br>
            <a:r>
              <a:rPr lang="ru-RU" altLang="ru-RU" sz="1400" dirty="0" smtClean="0">
                <a:cs typeface="Calibri" pitchFamily="34" charset="0"/>
              </a:rPr>
              <a:t>пользования </a:t>
            </a:r>
            <a:r>
              <a:rPr lang="ru-RU" altLang="ru-RU" sz="1400" dirty="0">
                <a:cs typeface="Calibri" pitchFamily="34" charset="0"/>
              </a:rPr>
              <a:t>– </a:t>
            </a:r>
            <a:r>
              <a:rPr lang="ru-RU" altLang="ru-RU" sz="1400" b="1" i="1" dirty="0">
                <a:cs typeface="Calibri" pitchFamily="34" charset="0"/>
              </a:rPr>
              <a:t>94,0 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gray">
          <a:xfrm>
            <a:off x="1787615" y="2937517"/>
            <a:ext cx="7111587" cy="3317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выполнение работ по нанесению дорожной разметки </a:t>
            </a:r>
            <a:r>
              <a:rPr lang="ru-RU" altLang="ru-RU" sz="1400" dirty="0" smtClean="0">
                <a:cs typeface="Calibri" pitchFamily="34" charset="0"/>
              </a:rPr>
              <a:t>– </a:t>
            </a:r>
            <a:r>
              <a:rPr lang="ru-RU" altLang="ru-RU" sz="1400" b="1" i="1" dirty="0" smtClean="0">
                <a:cs typeface="Calibri" pitchFamily="34" charset="0"/>
              </a:rPr>
              <a:t>542,3 </a:t>
            </a:r>
            <a:r>
              <a:rPr lang="ru-RU" altLang="ru-RU" sz="1400" b="1" i="1" dirty="0">
                <a:cs typeface="Calibri" pitchFamily="34" charset="0"/>
              </a:rPr>
              <a:t>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b="1" i="1" dirty="0">
              <a:cs typeface="Calibri" pitchFamily="34" charset="0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gray">
          <a:xfrm>
            <a:off x="1773208" y="3414668"/>
            <a:ext cx="7125994" cy="3317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установка технических средств организации дорожного движения – </a:t>
            </a:r>
            <a:r>
              <a:rPr lang="ru-RU" altLang="ru-RU" sz="1400" b="1" i="1" dirty="0">
                <a:cs typeface="Calibri" pitchFamily="34" charset="0"/>
              </a:rPr>
              <a:t>155,6 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b="1" i="1" dirty="0">
              <a:cs typeface="Calibri" pitchFamily="34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1793421" y="3891819"/>
            <a:ext cx="7105781" cy="3317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озеленение территории МО «Светогорское городское поселение» </a:t>
            </a:r>
            <a:r>
              <a:rPr lang="ru-RU" altLang="ru-RU" sz="1400" dirty="0" smtClean="0">
                <a:cs typeface="Calibri" pitchFamily="34" charset="0"/>
              </a:rPr>
              <a:t>– </a:t>
            </a:r>
            <a:r>
              <a:rPr lang="ru-RU" altLang="ru-RU" sz="1400" b="1" i="1" dirty="0" smtClean="0">
                <a:cs typeface="Calibri" pitchFamily="34" charset="0"/>
              </a:rPr>
              <a:t>210,8 </a:t>
            </a:r>
            <a:r>
              <a:rPr lang="ru-RU" altLang="ru-RU" sz="1400" b="1" i="1" dirty="0">
                <a:cs typeface="Calibri" pitchFamily="34" charset="0"/>
              </a:rPr>
              <a:t>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b="1" i="1" dirty="0"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08" y="4725144"/>
            <a:ext cx="3419872" cy="2004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357139"/>
            <a:ext cx="2067694" cy="23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22" y="5295092"/>
            <a:ext cx="2006230" cy="15046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58" y="5246177"/>
            <a:ext cx="2288065" cy="1526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9" y="5163430"/>
            <a:ext cx="2952328" cy="1659876"/>
          </a:xfrm>
          <a:prstGeom prst="rect">
            <a:avLst/>
          </a:prstGeom>
        </p:spPr>
      </p:pic>
      <p:sp>
        <p:nvSpPr>
          <p:cNvPr id="15363" name="AutoShape 5"/>
          <p:cNvSpPr>
            <a:spLocks noChangeArrowheads="1"/>
          </p:cNvSpPr>
          <p:nvPr/>
        </p:nvSpPr>
        <p:spPr bwMode="ltGray">
          <a:xfrm rot="5400000" flipH="1">
            <a:off x="-2305050" y="1758950"/>
            <a:ext cx="4603750" cy="32702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6628" name="Text Box 46"/>
          <p:cNvSpPr txBox="1">
            <a:spLocks noChangeArrowheads="1"/>
          </p:cNvSpPr>
          <p:nvPr/>
        </p:nvSpPr>
        <p:spPr bwMode="auto">
          <a:xfrm>
            <a:off x="-96838" y="2978150"/>
            <a:ext cx="17319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105 314,6 тыс. рублей</a:t>
            </a:r>
            <a:endParaRPr lang="ru-RU" altLang="ru-RU" sz="24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" name="Выгнутая вправо стрелка 38"/>
          <p:cNvSpPr/>
          <p:nvPr/>
        </p:nvSpPr>
        <p:spPr>
          <a:xfrm>
            <a:off x="0" y="836712"/>
            <a:ext cx="1654175" cy="5341937"/>
          </a:xfrm>
          <a:prstGeom prst="curvedLeftArrow">
            <a:avLst/>
          </a:prstGeom>
          <a:solidFill>
            <a:srgbClr val="00B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gray">
          <a:xfrm>
            <a:off x="752546" y="913689"/>
            <a:ext cx="8355955" cy="35618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i="1" dirty="0">
                <a:ea typeface="Calibri" pitchFamily="34" charset="0"/>
                <a:cs typeface="Times New Roman" pitchFamily="18" charset="0"/>
              </a:rPr>
              <a:t>Подпрограмма: «Повышение уровня благоустройства территорий населённых пунктов</a:t>
            </a:r>
            <a:r>
              <a:rPr lang="ru-RU" altLang="ru-RU" sz="1600" b="1" i="1" dirty="0" smtClean="0">
                <a:ea typeface="Calibri" pitchFamily="34" charset="0"/>
                <a:cs typeface="Times New Roman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18278"/>
            <a:ext cx="8532440" cy="921522"/>
          </a:xfrm>
          <a:prstGeom prst="rect">
            <a:avLst/>
          </a:prstGeom>
        </p:spPr>
      </p:pic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1575455" y="1484784"/>
            <a:ext cx="7533046" cy="38481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услуги по обращению с твердыми коммунальными отходами (места захоронения) </a:t>
            </a:r>
            <a:r>
              <a:rPr lang="ru-RU" altLang="ru-RU" sz="1400" dirty="0" smtClean="0">
                <a:cs typeface="Calibri" pitchFamily="34" charset="0"/>
              </a:rPr>
              <a:t>–</a:t>
            </a:r>
            <a:br>
              <a:rPr lang="ru-RU" altLang="ru-RU" sz="1400" dirty="0" smtClean="0">
                <a:cs typeface="Calibri" pitchFamily="34" charset="0"/>
              </a:rPr>
            </a:br>
            <a:r>
              <a:rPr lang="ru-RU" altLang="ru-RU" sz="1400" b="1" i="1" dirty="0" smtClean="0">
                <a:cs typeface="Calibri" pitchFamily="34" charset="0"/>
              </a:rPr>
              <a:t>418,9 </a:t>
            </a:r>
            <a:r>
              <a:rPr lang="ru-RU" altLang="ru-RU" sz="1400" b="1" i="1" dirty="0">
                <a:cs typeface="Calibri" pitchFamily="34" charset="0"/>
              </a:rPr>
              <a:t>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gray">
          <a:xfrm>
            <a:off x="1580271" y="1959582"/>
            <a:ext cx="7528230" cy="40046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организация и содержание территорий поселения </a:t>
            </a:r>
            <a:r>
              <a:rPr lang="ru-RU" altLang="ru-RU" sz="1400" dirty="0" smtClean="0">
                <a:cs typeface="Calibri" pitchFamily="34" charset="0"/>
              </a:rPr>
              <a:t>– </a:t>
            </a:r>
            <a:r>
              <a:rPr lang="ru-RU" altLang="ru-RU" sz="1400" b="1" i="1" dirty="0" smtClean="0">
                <a:cs typeface="Calibri" pitchFamily="34" charset="0"/>
              </a:rPr>
              <a:t>3 </a:t>
            </a:r>
            <a:r>
              <a:rPr lang="ru-RU" altLang="ru-RU" sz="1400" b="1" i="1" dirty="0">
                <a:cs typeface="Calibri" pitchFamily="34" charset="0"/>
              </a:rPr>
              <a:t>359,1 тыс. рублей</a:t>
            </a:r>
            <a:r>
              <a:rPr lang="ru-RU" altLang="ru-RU" sz="1400" dirty="0">
                <a:cs typeface="Calibri" pitchFamily="34" charset="0"/>
              </a:rPr>
              <a:t>. </a:t>
            </a:r>
            <a:r>
              <a:rPr lang="ru-RU" altLang="ru-RU" sz="1400" dirty="0" smtClean="0">
                <a:cs typeface="Calibri" pitchFamily="34" charset="0"/>
              </a:rPr>
              <a:t>В </a:t>
            </a:r>
            <a:r>
              <a:rPr lang="ru-RU" altLang="ru-RU" sz="1400" dirty="0">
                <a:cs typeface="Calibri" pitchFamily="34" charset="0"/>
              </a:rPr>
              <a:t>том числе</a:t>
            </a:r>
            <a:r>
              <a:rPr lang="ru-RU" altLang="ru-RU" sz="1400" dirty="0" smtClean="0">
                <a:cs typeface="Calibri" pitchFamily="34" charset="0"/>
              </a:rPr>
              <a:t>:</a:t>
            </a: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gray">
          <a:xfrm>
            <a:off x="1654174" y="2492911"/>
            <a:ext cx="7454327" cy="38481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поставка, монтаж и демонтаж праздничной атрибутики – </a:t>
            </a:r>
            <a:r>
              <a:rPr lang="ru-RU" altLang="ru-RU" sz="1400" b="1" i="1" dirty="0">
                <a:cs typeface="Calibri" pitchFamily="34" charset="0"/>
              </a:rPr>
              <a:t>1 183,4 тыс. 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22" name="AutoShape 10"/>
          <p:cNvSpPr>
            <a:spLocks noChangeArrowheads="1"/>
          </p:cNvSpPr>
          <p:nvPr/>
        </p:nvSpPr>
        <p:spPr bwMode="gray">
          <a:xfrm>
            <a:off x="1681291" y="2975625"/>
            <a:ext cx="7427211" cy="38481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оказание услуг по обращению с твёрдыми коммунальными отходами для потребителей</a:t>
            </a:r>
            <a:br>
              <a:rPr lang="ru-RU" altLang="ru-RU" sz="1400" dirty="0">
                <a:cs typeface="Calibri" pitchFamily="34" charset="0"/>
              </a:rPr>
            </a:br>
            <a:r>
              <a:rPr lang="ru-RU" altLang="ru-RU" sz="1400" dirty="0">
                <a:cs typeface="Calibri" pitchFamily="34" charset="0"/>
              </a:rPr>
              <a:t>(субботник) – </a:t>
            </a:r>
            <a:r>
              <a:rPr lang="ru-RU" altLang="ru-RU" sz="1400" b="1" i="1" dirty="0">
                <a:cs typeface="Calibri" pitchFamily="34" charset="0"/>
              </a:rPr>
              <a:t>96,8 тыс. 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23" name="AutoShape 10"/>
          <p:cNvSpPr>
            <a:spLocks noChangeArrowheads="1"/>
          </p:cNvSpPr>
          <p:nvPr/>
        </p:nvSpPr>
        <p:spPr bwMode="gray">
          <a:xfrm>
            <a:off x="1575455" y="4511103"/>
            <a:ext cx="7533048" cy="38481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дизайн-проект городской площади, городского парка – </a:t>
            </a:r>
            <a:r>
              <a:rPr lang="ru-RU" altLang="ru-RU" sz="1400" b="1" i="1" dirty="0">
                <a:cs typeface="Calibri" pitchFamily="34" charset="0"/>
              </a:rPr>
              <a:t>1 250,0 тыс. 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gray">
          <a:xfrm>
            <a:off x="1691093" y="3516610"/>
            <a:ext cx="7417410" cy="38481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услуги по выкашиванию газонов – </a:t>
            </a:r>
            <a:r>
              <a:rPr lang="ru-RU" altLang="ru-RU" sz="1400" b="1" i="1" dirty="0">
                <a:cs typeface="Calibri" pitchFamily="34" charset="0"/>
              </a:rPr>
              <a:t>786,9 тыс. 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gray">
          <a:xfrm>
            <a:off x="1654174" y="4011056"/>
            <a:ext cx="7454329" cy="38481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проведение химической обработки территорий, занятых борщевиком – </a:t>
            </a:r>
            <a:r>
              <a:rPr lang="ru-RU" altLang="ru-RU" sz="1400" b="1" i="1" dirty="0">
                <a:cs typeface="Calibri" pitchFamily="34" charset="0"/>
              </a:rPr>
              <a:t>21,0 тыс. рублей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gray">
          <a:xfrm>
            <a:off x="1223052" y="5011450"/>
            <a:ext cx="7885451" cy="38481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оснащение мест (площадок) накопления твёрдых коммунальных отходов </a:t>
            </a:r>
            <a:r>
              <a:rPr lang="ru-RU" altLang="ru-RU" sz="1400" dirty="0" smtClean="0">
                <a:cs typeface="Calibri" pitchFamily="34" charset="0"/>
              </a:rPr>
              <a:t>емкостями (контейнерами)</a:t>
            </a:r>
            <a:br>
              <a:rPr lang="ru-RU" altLang="ru-RU" sz="1400" dirty="0" smtClean="0">
                <a:cs typeface="Calibri" pitchFamily="34" charset="0"/>
              </a:rPr>
            </a:br>
            <a:r>
              <a:rPr lang="ru-RU" altLang="ru-RU" sz="1400" dirty="0" smtClean="0">
                <a:cs typeface="Calibri" pitchFamily="34" charset="0"/>
              </a:rPr>
              <a:t>в количестве 81 шт. </a:t>
            </a:r>
            <a:r>
              <a:rPr lang="ru-RU" altLang="ru-RU" sz="1400" dirty="0">
                <a:cs typeface="Calibri" pitchFamily="34" charset="0"/>
              </a:rPr>
              <a:t>– </a:t>
            </a:r>
            <a:r>
              <a:rPr lang="ru-RU" altLang="ru-RU" sz="1400" b="1" i="1" dirty="0">
                <a:cs typeface="Calibri" pitchFamily="34" charset="0"/>
              </a:rPr>
              <a:t>1 215,0 тыс. рублей (ОБ – 1 093,5 тыс. рублей; МБ – 121,5 тыс. рублей)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66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23850" y="404813"/>
            <a:ext cx="8569325" cy="1143000"/>
          </a:xfrm>
        </p:spPr>
        <p:txBody>
          <a:bodyPr/>
          <a:lstStyle/>
          <a:p>
            <a:r>
              <a:rPr lang="ru-RU" alt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осуществлялось в соответствии с</a:t>
            </a:r>
          </a:p>
        </p:txBody>
      </p:sp>
      <p:sp>
        <p:nvSpPr>
          <p:cNvPr id="6147" name="Объект 9"/>
          <p:cNvSpPr>
            <a:spLocks noGrp="1"/>
          </p:cNvSpPr>
          <p:nvPr>
            <p:ph idx="1"/>
          </p:nvPr>
        </p:nvSpPr>
        <p:spPr>
          <a:xfrm>
            <a:off x="179512" y="1844824"/>
            <a:ext cx="8713663" cy="4824536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положением о бюджетном процессе в муниципальном образовании «Светогорское городское поселение»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решением Совета депутатов МО «Светогорское городское поселение» № 40 от 08 декабря 2020 года «О бюджете муниципального образования «Светогорское городское поселение» Выборгского района Ленинградской области на 2021 год и на плановый период 2022 и 2023 годов»</a:t>
            </a:r>
            <a:b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с последующими изменениями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сводной бюджетной росписью и утвержденными лимитами бюджетных обязательств</a:t>
            </a:r>
          </a:p>
          <a:p>
            <a:pPr algn="just"/>
            <a:endParaRPr lang="ru-RU" altLang="ru-RU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04" y="3970992"/>
            <a:ext cx="3189009" cy="2126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" y="4833190"/>
            <a:ext cx="2997577" cy="1919367"/>
          </a:xfrm>
          <a:prstGeom prst="rect">
            <a:avLst/>
          </a:prstGeom>
        </p:spPr>
      </p:pic>
      <p:sp>
        <p:nvSpPr>
          <p:cNvPr id="15363" name="AutoShape 5"/>
          <p:cNvSpPr>
            <a:spLocks noChangeArrowheads="1"/>
          </p:cNvSpPr>
          <p:nvPr/>
        </p:nvSpPr>
        <p:spPr bwMode="ltGray">
          <a:xfrm rot="5400000" flipH="1">
            <a:off x="-2305050" y="1758950"/>
            <a:ext cx="4603750" cy="32702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6628" name="Text Box 46"/>
          <p:cNvSpPr txBox="1">
            <a:spLocks noChangeArrowheads="1"/>
          </p:cNvSpPr>
          <p:nvPr/>
        </p:nvSpPr>
        <p:spPr bwMode="auto">
          <a:xfrm>
            <a:off x="-96838" y="2978150"/>
            <a:ext cx="17319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105 314,6 тыс. рублей</a:t>
            </a:r>
            <a:endParaRPr lang="ru-RU" altLang="ru-RU" sz="24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" name="Выгнутая вправо стрелка 38"/>
          <p:cNvSpPr/>
          <p:nvPr/>
        </p:nvSpPr>
        <p:spPr>
          <a:xfrm>
            <a:off x="0" y="836712"/>
            <a:ext cx="1654175" cy="5341937"/>
          </a:xfrm>
          <a:prstGeom prst="curvedLeftArrow">
            <a:avLst/>
          </a:prstGeom>
          <a:solidFill>
            <a:srgbClr val="00B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gray">
          <a:xfrm>
            <a:off x="755576" y="867261"/>
            <a:ext cx="8388424" cy="47674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b="1" i="1" dirty="0">
                <a:ea typeface="Calibri" pitchFamily="34" charset="0"/>
                <a:cs typeface="Times New Roman" pitchFamily="18" charset="0"/>
              </a:rPr>
              <a:t>Подпрограмма: «Повышение уровня благоустройства территорий населённых пунктов</a:t>
            </a:r>
            <a:r>
              <a:rPr lang="ru-RU" altLang="ru-RU" sz="1600" b="1" i="1" dirty="0" smtClean="0">
                <a:ea typeface="Calibri" pitchFamily="34" charset="0"/>
                <a:cs typeface="Times New Roman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74" y="-39143"/>
            <a:ext cx="8858256" cy="921522"/>
          </a:xfrm>
          <a:prstGeom prst="rect">
            <a:avLst/>
          </a:prstGeom>
        </p:spPr>
      </p:pic>
      <p:sp>
        <p:nvSpPr>
          <p:cNvPr id="15" name="AutoShape 10"/>
          <p:cNvSpPr>
            <a:spLocks noChangeArrowheads="1"/>
          </p:cNvSpPr>
          <p:nvPr/>
        </p:nvSpPr>
        <p:spPr bwMode="gray">
          <a:xfrm>
            <a:off x="1447550" y="1436059"/>
            <a:ext cx="7541315" cy="603519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работы по благоустройству прилегающей к территории Дома Культуры г. </a:t>
            </a:r>
            <a:r>
              <a:rPr lang="ru-RU" altLang="ru-RU" sz="1400" dirty="0" smtClean="0">
                <a:cs typeface="Calibri" pitchFamily="34" charset="0"/>
              </a:rPr>
              <a:t>Светогорск,</a:t>
            </a:r>
            <a:br>
              <a:rPr lang="ru-RU" altLang="ru-RU" sz="1400" dirty="0" smtClean="0">
                <a:cs typeface="Calibri" pitchFamily="34" charset="0"/>
              </a:rPr>
            </a:br>
            <a:r>
              <a:rPr lang="ru-RU" altLang="ru-RU" sz="1400" dirty="0" smtClean="0">
                <a:cs typeface="Calibri" pitchFamily="34" charset="0"/>
              </a:rPr>
              <a:t>ул</a:t>
            </a:r>
            <a:r>
              <a:rPr lang="ru-RU" altLang="ru-RU" sz="1400" dirty="0">
                <a:cs typeface="Calibri" pitchFamily="34" charset="0"/>
              </a:rPr>
              <a:t>. </a:t>
            </a:r>
            <a:r>
              <a:rPr lang="ru-RU" altLang="ru-RU" sz="1400" dirty="0" smtClean="0">
                <a:cs typeface="Calibri" pitchFamily="34" charset="0"/>
              </a:rPr>
              <a:t>Победы, д</a:t>
            </a:r>
            <a:r>
              <a:rPr lang="ru-RU" altLang="ru-RU" sz="1400" dirty="0">
                <a:cs typeface="Calibri" pitchFamily="34" charset="0"/>
              </a:rPr>
              <a:t>. 37 </a:t>
            </a:r>
            <a:r>
              <a:rPr lang="ru-RU" altLang="ru-RU" sz="1400" b="1" i="1" dirty="0">
                <a:cs typeface="Calibri" pitchFamily="34" charset="0"/>
              </a:rPr>
              <a:t>– 32 059,5 тыс. </a:t>
            </a:r>
            <a:r>
              <a:rPr lang="ru-RU" altLang="ru-RU" sz="1400" b="1" i="1" dirty="0" smtClean="0">
                <a:cs typeface="Calibri" pitchFamily="34" charset="0"/>
              </a:rPr>
              <a:t>рублей (ФБ </a:t>
            </a:r>
            <a:r>
              <a:rPr lang="ru-RU" altLang="ru-RU" sz="1400" b="1" i="1" dirty="0">
                <a:cs typeface="Calibri" pitchFamily="34" charset="0"/>
              </a:rPr>
              <a:t>– 9 036,6 тыс. рублей; ОБ – 19 816,0 тыс. </a:t>
            </a:r>
            <a:r>
              <a:rPr lang="ru-RU" altLang="ru-RU" sz="1400" b="1" i="1" dirty="0" smtClean="0">
                <a:cs typeface="Calibri" pitchFamily="34" charset="0"/>
              </a:rPr>
              <a:t>рублей;</a:t>
            </a:r>
            <a:br>
              <a:rPr lang="ru-RU" altLang="ru-RU" sz="1400" b="1" i="1" dirty="0" smtClean="0">
                <a:cs typeface="Calibri" pitchFamily="34" charset="0"/>
              </a:rPr>
            </a:br>
            <a:r>
              <a:rPr lang="ru-RU" altLang="ru-RU" sz="1400" b="1" i="1" dirty="0" smtClean="0">
                <a:cs typeface="Calibri" pitchFamily="34" charset="0"/>
              </a:rPr>
              <a:t>МБ – 3 </a:t>
            </a:r>
            <a:r>
              <a:rPr lang="ru-RU" altLang="ru-RU" sz="1400" b="1" i="1" dirty="0">
                <a:cs typeface="Calibri" pitchFamily="34" charset="0"/>
              </a:rPr>
              <a:t>206,9 тыс. рублей</a:t>
            </a:r>
            <a:r>
              <a:rPr lang="ru-RU" altLang="ru-RU" sz="1400" b="1" i="1" dirty="0" smtClean="0">
                <a:cs typeface="Calibri" pitchFamily="34" charset="0"/>
              </a:rPr>
              <a:t>)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gray">
          <a:xfrm>
            <a:off x="1654175" y="2136502"/>
            <a:ext cx="7277599" cy="5936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благоустройство дворовой территории по адресу: гп. Лесогорский, ул. Труда, </a:t>
            </a:r>
            <a:r>
              <a:rPr lang="ru-RU" altLang="ru-RU" sz="1400" dirty="0" smtClean="0">
                <a:cs typeface="Calibri" pitchFamily="34" charset="0"/>
              </a:rPr>
              <a:t>д.1а,</a:t>
            </a:r>
            <a:br>
              <a:rPr lang="ru-RU" altLang="ru-RU" sz="1400" dirty="0" smtClean="0">
                <a:cs typeface="Calibri" pitchFamily="34" charset="0"/>
              </a:rPr>
            </a:br>
            <a:r>
              <a:rPr lang="ru-RU" altLang="ru-RU" sz="1400" dirty="0" smtClean="0">
                <a:cs typeface="Calibri" pitchFamily="34" charset="0"/>
              </a:rPr>
              <a:t>ул</a:t>
            </a:r>
            <a:r>
              <a:rPr lang="ru-RU" altLang="ru-RU" sz="1400" dirty="0">
                <a:cs typeface="Calibri" pitchFamily="34" charset="0"/>
              </a:rPr>
              <a:t>. Подгорная, </a:t>
            </a:r>
            <a:r>
              <a:rPr lang="ru-RU" altLang="ru-RU" sz="1400" dirty="0" smtClean="0">
                <a:cs typeface="Calibri" pitchFamily="34" charset="0"/>
              </a:rPr>
              <a:t>д.2, Ленинградское </a:t>
            </a:r>
            <a:r>
              <a:rPr lang="ru-RU" altLang="ru-RU" sz="1400" dirty="0">
                <a:cs typeface="Calibri" pitchFamily="34" charset="0"/>
              </a:rPr>
              <a:t>шоссе, д.32 – </a:t>
            </a:r>
            <a:r>
              <a:rPr lang="ru-RU" altLang="ru-RU" sz="1400" b="1" i="1" dirty="0">
                <a:cs typeface="Calibri" pitchFamily="34" charset="0"/>
              </a:rPr>
              <a:t>2 224,8 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br>
              <a:rPr lang="ru-RU" altLang="ru-RU" sz="1400" b="1" i="1" dirty="0" smtClean="0">
                <a:cs typeface="Calibri" pitchFamily="34" charset="0"/>
              </a:rPr>
            </a:br>
            <a:r>
              <a:rPr lang="ru-RU" altLang="ru-RU" sz="1400" b="1" i="1" dirty="0" smtClean="0">
                <a:cs typeface="Calibri" pitchFamily="34" charset="0"/>
              </a:rPr>
              <a:t>(ОБ </a:t>
            </a:r>
            <a:r>
              <a:rPr lang="ru-RU" altLang="ru-RU" sz="1400" b="1" i="1" dirty="0">
                <a:cs typeface="Calibri" pitchFamily="34" charset="0"/>
              </a:rPr>
              <a:t>– 2 000,0 тыс. рублей; МБ – 224,8 тыс. рублей</a:t>
            </a:r>
            <a:r>
              <a:rPr lang="ru-RU" altLang="ru-RU" sz="1400" b="1" i="1" dirty="0" smtClean="0">
                <a:cs typeface="Calibri" pitchFamily="34" charset="0"/>
              </a:rPr>
              <a:t>)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gray">
          <a:xfrm>
            <a:off x="1706965" y="2819964"/>
            <a:ext cx="7229109" cy="52448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работы по благоустройству дворовой территории по </a:t>
            </a:r>
            <a:r>
              <a:rPr lang="ru-RU" altLang="ru-RU" sz="1400" dirty="0" smtClean="0">
                <a:cs typeface="Calibri" pitchFamily="34" charset="0"/>
              </a:rPr>
              <a:t>ул</a:t>
            </a:r>
            <a:r>
              <a:rPr lang="ru-RU" altLang="ru-RU" sz="1400" dirty="0">
                <a:cs typeface="Calibri" pitchFamily="34" charset="0"/>
              </a:rPr>
              <a:t>. Красноармейская, д. 32 </a:t>
            </a:r>
            <a:r>
              <a:rPr lang="ru-RU" altLang="ru-RU" sz="1400" dirty="0" smtClean="0">
                <a:cs typeface="Calibri" pitchFamily="34" charset="0"/>
              </a:rPr>
              <a:t>в</a:t>
            </a:r>
            <a:br>
              <a:rPr lang="ru-RU" altLang="ru-RU" sz="1400" dirty="0" smtClean="0">
                <a:cs typeface="Calibri" pitchFamily="34" charset="0"/>
              </a:rPr>
            </a:br>
            <a:r>
              <a:rPr lang="ru-RU" altLang="ru-RU" sz="1400" dirty="0" smtClean="0">
                <a:cs typeface="Calibri" pitchFamily="34" charset="0"/>
              </a:rPr>
              <a:t>г</a:t>
            </a:r>
            <a:r>
              <a:rPr lang="ru-RU" altLang="ru-RU" sz="1400" dirty="0">
                <a:cs typeface="Calibri" pitchFamily="34" charset="0"/>
              </a:rPr>
              <a:t>. Светогорске </a:t>
            </a:r>
            <a:r>
              <a:rPr lang="ru-RU" altLang="ru-RU" sz="1400" dirty="0" smtClean="0">
                <a:cs typeface="Calibri" pitchFamily="34" charset="0"/>
              </a:rPr>
              <a:t>– </a:t>
            </a:r>
            <a:r>
              <a:rPr lang="ru-RU" altLang="ru-RU" sz="1400" b="1" i="1" dirty="0" smtClean="0">
                <a:cs typeface="Calibri" pitchFamily="34" charset="0"/>
              </a:rPr>
              <a:t>7 </a:t>
            </a:r>
            <a:r>
              <a:rPr lang="ru-RU" altLang="ru-RU" sz="1400" b="1" i="1" dirty="0">
                <a:cs typeface="Calibri" pitchFamily="34" charset="0"/>
              </a:rPr>
              <a:t>925,1 тыс. </a:t>
            </a:r>
            <a:r>
              <a:rPr lang="ru-RU" altLang="ru-RU" sz="1400" b="1" i="1" dirty="0" smtClean="0">
                <a:cs typeface="Calibri" pitchFamily="34" charset="0"/>
              </a:rPr>
              <a:t>рублей (ОБ </a:t>
            </a:r>
            <a:r>
              <a:rPr lang="ru-RU" altLang="ru-RU" sz="1400" b="1" i="1" dirty="0">
                <a:cs typeface="Calibri" pitchFamily="34" charset="0"/>
              </a:rPr>
              <a:t>– 7 132,0 тыс. рублей; МБ – 793,1 тыс. рублей</a:t>
            </a:r>
            <a:r>
              <a:rPr lang="ru-RU" altLang="ru-RU" sz="1400" b="1" i="1" dirty="0" smtClean="0">
                <a:cs typeface="Calibri" pitchFamily="34" charset="0"/>
              </a:rPr>
              <a:t>)</a:t>
            </a:r>
            <a:endParaRPr lang="ru-RU" altLang="ru-RU" sz="1400" b="1" i="1" dirty="0">
              <a:cs typeface="Calibri" pitchFamily="34" charset="0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gray">
          <a:xfrm>
            <a:off x="1698066" y="3448759"/>
            <a:ext cx="6627772" cy="45553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за ремонт участка автомобильной дороги по ул. Гарькавого </a:t>
            </a:r>
            <a:r>
              <a:rPr lang="ru-RU" altLang="ru-RU" sz="1400" dirty="0" smtClean="0">
                <a:cs typeface="Calibri" pitchFamily="34" charset="0"/>
              </a:rPr>
              <a:t>– </a:t>
            </a:r>
            <a:r>
              <a:rPr lang="ru-RU" altLang="ru-RU" sz="1400" b="1" i="1" dirty="0" smtClean="0">
                <a:cs typeface="Calibri" pitchFamily="34" charset="0"/>
              </a:rPr>
              <a:t>1 </a:t>
            </a:r>
            <a:r>
              <a:rPr lang="ru-RU" altLang="ru-RU" sz="1400" b="1" i="1" dirty="0">
                <a:cs typeface="Calibri" pitchFamily="34" charset="0"/>
              </a:rPr>
              <a:t>980,4 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br>
              <a:rPr lang="ru-RU" altLang="ru-RU" sz="1400" b="1" i="1" dirty="0" smtClean="0">
                <a:cs typeface="Calibri" pitchFamily="34" charset="0"/>
              </a:rPr>
            </a:br>
            <a:r>
              <a:rPr lang="ru-RU" altLang="ru-RU" sz="1400" b="1" i="1" dirty="0" smtClean="0">
                <a:cs typeface="Calibri" pitchFamily="34" charset="0"/>
              </a:rPr>
              <a:t>(ОБ </a:t>
            </a:r>
            <a:r>
              <a:rPr lang="ru-RU" altLang="ru-RU" sz="1400" b="1" i="1" dirty="0">
                <a:cs typeface="Calibri" pitchFamily="34" charset="0"/>
              </a:rPr>
              <a:t>– 1 782,4 тыс. </a:t>
            </a:r>
            <a:r>
              <a:rPr lang="ru-RU" altLang="ru-RU" sz="1400" b="1" i="1" dirty="0" smtClean="0">
                <a:cs typeface="Calibri" pitchFamily="34" charset="0"/>
              </a:rPr>
              <a:t>рублей; МБ </a:t>
            </a:r>
            <a:r>
              <a:rPr lang="ru-RU" altLang="ru-RU" sz="1400" b="1" i="1" dirty="0">
                <a:cs typeface="Calibri" pitchFamily="34" charset="0"/>
              </a:rPr>
              <a:t>– 198,0 тыс. рублей</a:t>
            </a:r>
            <a:r>
              <a:rPr lang="ru-RU" altLang="ru-RU" sz="1400" b="1" i="1" dirty="0" smtClean="0">
                <a:cs typeface="Calibri" pitchFamily="34" charset="0"/>
              </a:rPr>
              <a:t>)</a:t>
            </a:r>
            <a:endParaRPr lang="ru-RU" altLang="ru-RU" sz="1400" b="1" i="1" dirty="0">
              <a:cs typeface="Calibri" pitchFamily="34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1689134" y="3992125"/>
            <a:ext cx="3902348" cy="34558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ru-RU" altLang="ru-RU" sz="1400" dirty="0">
                <a:cs typeface="Calibri" pitchFamily="34" charset="0"/>
              </a:rPr>
              <a:t>сметная документация – </a:t>
            </a:r>
            <a:r>
              <a:rPr lang="ru-RU" altLang="ru-RU" sz="1400" b="1" i="1" dirty="0">
                <a:cs typeface="Calibri" pitchFamily="34" charset="0"/>
              </a:rPr>
              <a:t>3 331,5 тыс. </a:t>
            </a:r>
            <a:r>
              <a:rPr lang="ru-RU" altLang="ru-RU" sz="1400" b="1" i="1" dirty="0" smtClean="0">
                <a:cs typeface="Calibri" pitchFamily="34" charset="0"/>
              </a:rPr>
              <a:t>рублей</a:t>
            </a:r>
            <a:endParaRPr lang="ru-RU" altLang="ru-RU" sz="1400" dirty="0">
              <a:cs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06" y="3970992"/>
            <a:ext cx="2522519" cy="1724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92" y="5373216"/>
            <a:ext cx="2009870" cy="1367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47" y="5229200"/>
            <a:ext cx="2355954" cy="1570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30" y="5316648"/>
            <a:ext cx="1444094" cy="14440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6384">
            <a:off x="4380550" y="5173733"/>
            <a:ext cx="2096390" cy="1532057"/>
          </a:xfrm>
          <a:prstGeom prst="rect">
            <a:avLst/>
          </a:prstGeom>
        </p:spPr>
      </p:pic>
      <p:pic>
        <p:nvPicPr>
          <p:cNvPr id="1026" name="Picture 2" descr="https://infokam.su/wp-content/uploads/2020/05/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4970" flipV="1">
            <a:off x="967300" y="5271746"/>
            <a:ext cx="2099917" cy="139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AutoShape 5"/>
          <p:cNvSpPr>
            <a:spLocks noChangeArrowheads="1"/>
          </p:cNvSpPr>
          <p:nvPr/>
        </p:nvSpPr>
        <p:spPr bwMode="ltGray">
          <a:xfrm rot="5400000" flipH="1">
            <a:off x="-2324100" y="1741506"/>
            <a:ext cx="4603750" cy="32702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Text Box 46"/>
          <p:cNvSpPr txBox="1">
            <a:spLocks noChangeArrowheads="1"/>
          </p:cNvSpPr>
          <p:nvPr/>
        </p:nvSpPr>
        <p:spPr bwMode="auto">
          <a:xfrm>
            <a:off x="-100012" y="2878010"/>
            <a:ext cx="17319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105 314,6 тыс. </a:t>
            </a:r>
            <a:r>
              <a:rPr lang="ru-RU" altLang="ru-RU" sz="24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рублей</a:t>
            </a:r>
            <a:endParaRPr lang="ru-RU" altLang="ru-RU" sz="24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77" name="AutoShape 10"/>
          <p:cNvSpPr>
            <a:spLocks noChangeArrowheads="1"/>
          </p:cNvSpPr>
          <p:nvPr/>
        </p:nvSpPr>
        <p:spPr bwMode="gray">
          <a:xfrm>
            <a:off x="1245928" y="970102"/>
            <a:ext cx="7400982" cy="36667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tabLst>
                <a:tab pos="59404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404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600" b="1" i="1" dirty="0"/>
              <a:t>Подпрограмма: «Обеспечение качественным жильем </a:t>
            </a:r>
            <a:r>
              <a:rPr lang="ru-RU" sz="1600" b="1" i="1" dirty="0" smtClean="0"/>
              <a:t>граждан»</a:t>
            </a:r>
            <a:endParaRPr lang="ru-RU" altLang="ru-RU" sz="1600" b="1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-22225" y="823913"/>
            <a:ext cx="1654175" cy="5341937"/>
          </a:xfrm>
          <a:prstGeom prst="curvedLef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8679" name="AutoShape 10"/>
          <p:cNvSpPr>
            <a:spLocks noChangeArrowheads="1"/>
          </p:cNvSpPr>
          <p:nvPr/>
        </p:nvSpPr>
        <p:spPr bwMode="gray">
          <a:xfrm>
            <a:off x="1350342" y="1581638"/>
            <a:ext cx="7733676" cy="31835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tabLst>
                <a:tab pos="59404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404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взносы на капитальный ремонт за муниципальные жилые помещения – </a:t>
            </a:r>
            <a:r>
              <a:rPr lang="ru-RU" altLang="ru-RU" sz="1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6 189,8 тыс. рублей</a:t>
            </a: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gray">
          <a:xfrm>
            <a:off x="1495360" y="2055112"/>
            <a:ext cx="7618384" cy="27446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tabLst>
                <a:tab pos="59404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404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400" dirty="0"/>
              <a:t>содержание и обслуживание муниципального жилищного фонда </a:t>
            </a:r>
            <a:r>
              <a:rPr lang="ru-RU" sz="1400" dirty="0" smtClean="0"/>
              <a:t>– </a:t>
            </a:r>
            <a:r>
              <a:rPr lang="ru-RU" sz="1400" b="1" i="1" dirty="0" smtClean="0"/>
              <a:t>496,8 </a:t>
            </a:r>
            <a:r>
              <a:rPr lang="ru-RU" sz="1400" b="1" i="1" dirty="0"/>
              <a:t>тыс. </a:t>
            </a:r>
            <a:r>
              <a:rPr lang="ru-RU" sz="1400" b="1" i="1" dirty="0" smtClean="0"/>
              <a:t>рублей</a:t>
            </a:r>
            <a:endParaRPr lang="ru-RU" altLang="ru-RU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gray">
          <a:xfrm>
            <a:off x="1611770" y="2519155"/>
            <a:ext cx="7454330" cy="63431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tabLst>
                <a:tab pos="59404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404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400" dirty="0"/>
              <a:t>обследование многоквартирных жилых домов на предмет признания их аварийными </a:t>
            </a:r>
            <a:r>
              <a:rPr lang="ru-RU" sz="1400" dirty="0" smtClean="0"/>
              <a:t>и</a:t>
            </a:r>
            <a:br>
              <a:rPr lang="ru-RU" sz="1400" dirty="0" smtClean="0"/>
            </a:br>
            <a:r>
              <a:rPr lang="ru-RU" sz="1400" dirty="0" smtClean="0"/>
              <a:t>подлежащих </a:t>
            </a:r>
            <a:r>
              <a:rPr lang="ru-RU" sz="1400" dirty="0"/>
              <a:t>сносу или реконструкции (г. </a:t>
            </a:r>
            <a:r>
              <a:rPr lang="ru-RU" sz="1400" dirty="0" smtClean="0"/>
              <a:t>Светогорск, ул</a:t>
            </a:r>
            <a:r>
              <a:rPr lang="ru-RU" sz="1400" dirty="0"/>
              <a:t>. </a:t>
            </a:r>
            <a:r>
              <a:rPr lang="ru-RU" sz="1400" dirty="0" smtClean="0"/>
              <a:t>Рощинская, </a:t>
            </a:r>
            <a:r>
              <a:rPr lang="ru-RU" sz="1400" dirty="0"/>
              <a:t>д.18, ул. Ленина, </a:t>
            </a:r>
            <a:r>
              <a:rPr lang="ru-RU" sz="1400" dirty="0" smtClean="0"/>
              <a:t>д.18,</a:t>
            </a:r>
            <a:br>
              <a:rPr lang="ru-RU" sz="1400" dirty="0" smtClean="0"/>
            </a:br>
            <a:r>
              <a:rPr lang="ru-RU" sz="1400" dirty="0" smtClean="0"/>
              <a:t>гп</a:t>
            </a:r>
            <a:r>
              <a:rPr lang="ru-RU" sz="1400" dirty="0"/>
              <a:t>. Лесогорский, ул. Октябрьская, д.1, ул. Ленинградское шоссе, д.12) – </a:t>
            </a:r>
            <a:r>
              <a:rPr lang="ru-RU" sz="1400" b="1" i="1" dirty="0"/>
              <a:t>226,2 тыс. рублей</a:t>
            </a:r>
            <a:endParaRPr lang="ru-RU" altLang="ru-RU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gray">
          <a:xfrm>
            <a:off x="1662839" y="3282590"/>
            <a:ext cx="7421179" cy="52585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tabLst>
                <a:tab pos="59404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404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400" dirty="0"/>
              <a:t>приобретение объектов недвижимого имущества (жилых помещений) в </a:t>
            </a:r>
            <a:r>
              <a:rPr lang="ru-RU" sz="1400" dirty="0" smtClean="0"/>
              <a:t>муниципальную</a:t>
            </a:r>
            <a:br>
              <a:rPr lang="ru-RU" sz="1400" dirty="0" smtClean="0"/>
            </a:br>
            <a:r>
              <a:rPr lang="ru-RU" sz="1400" dirty="0" smtClean="0"/>
              <a:t>собственность – </a:t>
            </a:r>
            <a:r>
              <a:rPr lang="ru-RU" sz="1400" b="1" i="1" dirty="0" smtClean="0"/>
              <a:t>5</a:t>
            </a:r>
            <a:r>
              <a:rPr lang="ru-RU" sz="1400" b="1" i="1" dirty="0"/>
              <a:t> 340,8 тыс. рублей</a:t>
            </a:r>
            <a:endParaRPr lang="ru-RU" altLang="ru-RU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1563386" y="3953609"/>
            <a:ext cx="7520632" cy="5971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tabLst>
                <a:tab pos="59404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404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400" dirty="0"/>
              <a:t>услуги по разработке проектно-сметной документации на снос расселенного аварийного </a:t>
            </a:r>
            <a:r>
              <a:rPr lang="ru-RU" sz="1400" dirty="0" smtClean="0"/>
              <a:t>дома</a:t>
            </a:r>
            <a:br>
              <a:rPr lang="ru-RU" sz="1400" dirty="0" smtClean="0"/>
            </a:br>
            <a:r>
              <a:rPr lang="ru-RU" sz="1400" dirty="0" smtClean="0"/>
              <a:t>гп</a:t>
            </a:r>
            <a:r>
              <a:rPr lang="ru-RU" sz="1400" dirty="0"/>
              <a:t>. Лесогорский, ул. Лесной Кордон, д.5 </a:t>
            </a:r>
            <a:r>
              <a:rPr lang="ru-RU" sz="1400" dirty="0" smtClean="0"/>
              <a:t>– </a:t>
            </a:r>
            <a:r>
              <a:rPr lang="ru-RU" sz="1400" b="1" i="1" dirty="0" smtClean="0"/>
              <a:t>69,5 </a:t>
            </a:r>
            <a:r>
              <a:rPr lang="ru-RU" sz="1400" b="1" i="1" dirty="0"/>
              <a:t>тыс. рублей (ОБ – 68,8 тыс. </a:t>
            </a:r>
            <a:r>
              <a:rPr lang="ru-RU" sz="1400" b="1" i="1" dirty="0" smtClean="0"/>
              <a:t>рублей;</a:t>
            </a:r>
            <a:br>
              <a:rPr lang="ru-RU" sz="1400" b="1" i="1" dirty="0" smtClean="0"/>
            </a:br>
            <a:r>
              <a:rPr lang="ru-RU" sz="1400" b="1" i="1" dirty="0" smtClean="0"/>
              <a:t>МБ </a:t>
            </a:r>
            <a:r>
              <a:rPr lang="ru-RU" sz="1400" b="1" i="1" dirty="0"/>
              <a:t>– 0,7 тыс. </a:t>
            </a:r>
            <a:r>
              <a:rPr lang="ru-RU" sz="1400" b="1" i="1" dirty="0" smtClean="0"/>
              <a:t>рублей)</a:t>
            </a:r>
            <a:endParaRPr lang="ru-RU" altLang="ru-RU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gray">
          <a:xfrm>
            <a:off x="1417436" y="4712340"/>
            <a:ext cx="7666582" cy="59513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tabLst>
                <a:tab pos="59404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404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0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400" dirty="0"/>
              <a:t>снос расселенного аварийного дома, расположенного по </a:t>
            </a:r>
            <a:r>
              <a:rPr lang="ru-RU" sz="1400" dirty="0" smtClean="0"/>
              <a:t>адресу: гп</a:t>
            </a:r>
            <a:r>
              <a:rPr lang="ru-RU" sz="1400" dirty="0"/>
              <a:t>. </a:t>
            </a:r>
            <a:r>
              <a:rPr lang="ru-RU" sz="1400" dirty="0" smtClean="0"/>
              <a:t>Лесогорский, ул</a:t>
            </a:r>
            <a:r>
              <a:rPr lang="ru-RU" sz="1400" dirty="0"/>
              <a:t>. </a:t>
            </a:r>
            <a:r>
              <a:rPr lang="ru-RU" sz="1400" dirty="0" smtClean="0"/>
              <a:t>Лесной</a:t>
            </a:r>
            <a:br>
              <a:rPr lang="ru-RU" sz="1400" dirty="0" smtClean="0"/>
            </a:br>
            <a:r>
              <a:rPr lang="ru-RU" sz="1400" dirty="0" smtClean="0"/>
              <a:t>кордон, д</a:t>
            </a:r>
            <a:r>
              <a:rPr lang="ru-RU" sz="1400" dirty="0"/>
              <a:t>. 5, лит. А – </a:t>
            </a:r>
            <a:r>
              <a:rPr lang="ru-RU" sz="1400" b="1" i="1" dirty="0"/>
              <a:t>486,7 тыс. рублей (ОБ – 481,8 тыс. рублей; </a:t>
            </a:r>
            <a:r>
              <a:rPr lang="ru-RU" sz="1400" b="1" i="1" dirty="0" smtClean="0"/>
              <a:t>МБ – </a:t>
            </a:r>
            <a:r>
              <a:rPr lang="ru-RU" sz="1400" b="1" i="1" dirty="0"/>
              <a:t>4,9 тыс. рублей)</a:t>
            </a:r>
            <a:endParaRPr lang="ru-RU" altLang="ru-RU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-84497"/>
            <a:ext cx="89089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spc="3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«Формирование городской среды и обеспечение качественным жильём граждан на территории </a:t>
            </a:r>
            <a:r>
              <a:rPr lang="ru-RU" altLang="ru-RU" sz="2200" b="1" spc="3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</a:t>
            </a:r>
            <a:r>
              <a:rPr lang="ru-RU" altLang="ru-RU" sz="2200" b="1" spc="3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«Светогорское городское поселение»</a:t>
            </a:r>
            <a:endParaRPr lang="ru-RU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3" y="5231777"/>
            <a:ext cx="2031218" cy="15234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005" y="4880873"/>
            <a:ext cx="4165149" cy="18743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192410"/>
            <a:ext cx="2083707" cy="1562780"/>
          </a:xfrm>
          <a:prstGeom prst="rect">
            <a:avLst/>
          </a:prstGeom>
        </p:spPr>
      </p:pic>
      <p:sp>
        <p:nvSpPr>
          <p:cNvPr id="14" name="Выгнутая вправо стрелка 13"/>
          <p:cNvSpPr/>
          <p:nvPr/>
        </p:nvSpPr>
        <p:spPr>
          <a:xfrm>
            <a:off x="-22225" y="823913"/>
            <a:ext cx="1857921" cy="5341937"/>
          </a:xfrm>
          <a:prstGeom prst="curvedLef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0722" name="AutoShape 5"/>
          <p:cNvSpPr>
            <a:spLocks noChangeArrowheads="1"/>
          </p:cNvSpPr>
          <p:nvPr/>
        </p:nvSpPr>
        <p:spPr bwMode="ltGray">
          <a:xfrm rot="5400000" flipH="1">
            <a:off x="-2302383" y="1557871"/>
            <a:ext cx="4603750" cy="367240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30723" name="Text Box 46"/>
          <p:cNvSpPr txBox="1">
            <a:spLocks noChangeArrowheads="1"/>
          </p:cNvSpPr>
          <p:nvPr/>
        </p:nvSpPr>
        <p:spPr bwMode="auto">
          <a:xfrm>
            <a:off x="-22226" y="3079382"/>
            <a:ext cx="17319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105 314,6 тыс. </a:t>
            </a:r>
            <a:r>
              <a:rPr lang="ru-RU" altLang="ru-RU" sz="24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рублей</a:t>
            </a:r>
            <a:endParaRPr lang="ru-RU" altLang="ru-RU" sz="24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gray">
          <a:xfrm>
            <a:off x="1000189" y="1051964"/>
            <a:ext cx="8046440" cy="55577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500" b="1" i="1" dirty="0"/>
              <a:t>Подпрограмма: «Обеспечение устойчивого функционирования </a:t>
            </a:r>
            <a:r>
              <a:rPr lang="ru-RU" sz="1500" b="1" i="1" dirty="0" smtClean="0"/>
              <a:t>и развития коммунальной</a:t>
            </a:r>
            <a:br>
              <a:rPr lang="ru-RU" sz="1500" b="1" i="1" dirty="0" smtClean="0"/>
            </a:br>
            <a:r>
              <a:rPr lang="ru-RU" sz="1500" b="1" i="1" dirty="0" smtClean="0"/>
              <a:t>и инженерной инфраструктуры </a:t>
            </a:r>
            <a:r>
              <a:rPr lang="ru-RU" sz="1500" b="1" i="1" dirty="0"/>
              <a:t>и </a:t>
            </a:r>
            <a:r>
              <a:rPr lang="ru-RU" sz="1500" b="1" i="1" dirty="0" smtClean="0"/>
              <a:t>повышение энергоэффективности»</a:t>
            </a:r>
            <a:endParaRPr lang="ru-RU" sz="1500" b="1" i="1" dirty="0"/>
          </a:p>
        </p:txBody>
      </p:sp>
      <p:sp>
        <p:nvSpPr>
          <p:cNvPr id="30727" name="AutoShape 10"/>
          <p:cNvSpPr>
            <a:spLocks noChangeArrowheads="1"/>
          </p:cNvSpPr>
          <p:nvPr/>
        </p:nvSpPr>
        <p:spPr bwMode="gray">
          <a:xfrm>
            <a:off x="1600857" y="1668805"/>
            <a:ext cx="7455136" cy="43324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400" dirty="0"/>
              <a:t>выполнение работ по ремонту участка трубы дренажно-ливневой канализации  </a:t>
            </a:r>
            <a:r>
              <a:rPr lang="ru-RU" sz="1400" dirty="0" smtClean="0"/>
              <a:t>по адресу:</a:t>
            </a:r>
            <a:br>
              <a:rPr lang="ru-RU" sz="1400" dirty="0" smtClean="0"/>
            </a:br>
            <a:r>
              <a:rPr lang="ru-RU" sz="1400" dirty="0" smtClean="0"/>
              <a:t>г</a:t>
            </a:r>
            <a:r>
              <a:rPr lang="ru-RU" sz="1400" dirty="0"/>
              <a:t>. Светогорск, ул. Спортивная в районе кафе «</a:t>
            </a:r>
            <a:r>
              <a:rPr lang="ru-RU" sz="1400" dirty="0" err="1"/>
              <a:t>Лайт</a:t>
            </a:r>
            <a:r>
              <a:rPr lang="ru-RU" sz="1400" dirty="0"/>
              <a:t>» </a:t>
            </a:r>
            <a:r>
              <a:rPr lang="ru-RU" sz="1400" dirty="0" smtClean="0"/>
              <a:t>– </a:t>
            </a:r>
            <a:r>
              <a:rPr lang="ru-RU" sz="1400" b="1" i="1" dirty="0" smtClean="0"/>
              <a:t>340,2 </a:t>
            </a:r>
            <a:r>
              <a:rPr lang="ru-RU" sz="1400" b="1" i="1" dirty="0"/>
              <a:t>тыс. рублей</a:t>
            </a:r>
            <a:endParaRPr lang="ru-RU" altLang="ru-RU" sz="1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716"/>
            <a:ext cx="90364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ea typeface="Calibri" panose="020F0502020204030204" pitchFamily="34" charset="0"/>
              </a:rPr>
              <a:t>Муниципальная программа «Формирование городской среды </a:t>
            </a:r>
            <a:br>
              <a:rPr lang="ru-RU" sz="2200" b="1" i="1" dirty="0">
                <a:ea typeface="Calibri" panose="020F0502020204030204" pitchFamily="34" charset="0"/>
              </a:rPr>
            </a:br>
            <a:r>
              <a:rPr lang="ru-RU" sz="2200" b="1" i="1" dirty="0">
                <a:ea typeface="Calibri" panose="020F0502020204030204" pitchFamily="34" charset="0"/>
              </a:rPr>
              <a:t>и обеспечение качественным </a:t>
            </a:r>
            <a:r>
              <a:rPr lang="ru-RU" sz="2200" b="1" i="1" dirty="0" smtClean="0">
                <a:ea typeface="Calibri" panose="020F0502020204030204" pitchFamily="34" charset="0"/>
              </a:rPr>
              <a:t>жильем </a:t>
            </a:r>
            <a:r>
              <a:rPr lang="ru-RU" sz="2200" b="1" i="1" dirty="0">
                <a:ea typeface="Calibri" panose="020F0502020204030204" pitchFamily="34" charset="0"/>
              </a:rPr>
              <a:t>граждан на территории </a:t>
            </a:r>
            <a:br>
              <a:rPr lang="ru-RU" sz="2200" b="1" i="1" dirty="0">
                <a:ea typeface="Calibri" panose="020F0502020204030204" pitchFamily="34" charset="0"/>
              </a:rPr>
            </a:br>
            <a:r>
              <a:rPr lang="ru-RU" sz="2200" b="1" i="1" dirty="0">
                <a:ea typeface="Calibri" panose="020F0502020204030204" pitchFamily="34" charset="0"/>
              </a:rPr>
              <a:t>МО «Светогорское городское поселение»</a:t>
            </a:r>
            <a:endParaRPr lang="ru-RU" sz="2200" dirty="0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gray">
          <a:xfrm>
            <a:off x="1710599" y="2209477"/>
            <a:ext cx="7302450" cy="61632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400" dirty="0"/>
              <a:t>работы по ремонту тепловой сети в </a:t>
            </a:r>
            <a:r>
              <a:rPr lang="ru-RU" sz="1400" dirty="0" err="1"/>
              <a:t>гп</a:t>
            </a:r>
            <a:r>
              <a:rPr lang="ru-RU" sz="1400" dirty="0"/>
              <a:t>. Лесогорский от жилого дома </a:t>
            </a:r>
            <a:r>
              <a:rPr lang="ru-RU" sz="1400" dirty="0" smtClean="0"/>
              <a:t>по ул</a:t>
            </a:r>
            <a:r>
              <a:rPr lang="ru-RU" sz="1400" dirty="0"/>
              <a:t>. </a:t>
            </a:r>
            <a:r>
              <a:rPr lang="ru-RU" sz="1400" dirty="0" smtClean="0"/>
              <a:t>Ленинградское</a:t>
            </a:r>
            <a:br>
              <a:rPr lang="ru-RU" sz="1400" dirty="0" smtClean="0"/>
            </a:br>
            <a:r>
              <a:rPr lang="ru-RU" sz="1400" dirty="0" smtClean="0"/>
              <a:t>шоссе</a:t>
            </a:r>
            <a:r>
              <a:rPr lang="ru-RU" sz="1400" dirty="0"/>
              <a:t>, д. 32 до тепловой камеры ТК-3 и от </a:t>
            </a:r>
            <a:r>
              <a:rPr lang="ru-RU" sz="1400" dirty="0" smtClean="0"/>
              <a:t>тепловой камеры </a:t>
            </a:r>
            <a:r>
              <a:rPr lang="ru-RU" sz="1400" dirty="0"/>
              <a:t>ТК-3 до жилого дома </a:t>
            </a:r>
            <a:r>
              <a:rPr lang="ru-RU" sz="1400" dirty="0" smtClean="0"/>
              <a:t>по</a:t>
            </a:r>
            <a:br>
              <a:rPr lang="ru-RU" sz="1400" dirty="0" smtClean="0"/>
            </a:br>
            <a:r>
              <a:rPr lang="ru-RU" sz="1400" dirty="0" smtClean="0"/>
              <a:t>ул</a:t>
            </a:r>
            <a:r>
              <a:rPr lang="ru-RU" sz="1400" dirty="0"/>
              <a:t>. Труда, д. 1А – </a:t>
            </a:r>
            <a:r>
              <a:rPr lang="ru-RU" sz="1400" b="1" i="1" dirty="0"/>
              <a:t>1 320,9 тыс. рублей</a:t>
            </a:r>
            <a:endParaRPr lang="ru-RU" altLang="ru-RU" sz="1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gray">
          <a:xfrm>
            <a:off x="1835695" y="2902191"/>
            <a:ext cx="7052259" cy="59886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400" dirty="0"/>
              <a:t>оказание услуг по осуществлению технического надзора и контроля </a:t>
            </a:r>
            <a:r>
              <a:rPr lang="ru-RU" sz="1400" dirty="0" smtClean="0"/>
              <a:t>за выполнением</a:t>
            </a:r>
            <a:br>
              <a:rPr lang="ru-RU" sz="1400" dirty="0" smtClean="0"/>
            </a:br>
            <a:r>
              <a:rPr lang="ru-RU" sz="1400" dirty="0" smtClean="0"/>
              <a:t>работ </a:t>
            </a:r>
            <a:r>
              <a:rPr lang="ru-RU" sz="1400" dirty="0"/>
              <a:t>по ремонту участка теплосети «Южный </a:t>
            </a:r>
            <a:r>
              <a:rPr lang="ru-RU" sz="1400" dirty="0" smtClean="0"/>
              <a:t>микрорайон» г</a:t>
            </a:r>
            <a:r>
              <a:rPr lang="ru-RU" sz="1400" dirty="0"/>
              <a:t>. Светогорск от </a:t>
            </a:r>
            <a:r>
              <a:rPr lang="ru-RU" sz="1400" dirty="0" smtClean="0"/>
              <a:t>ТК-65-А</a:t>
            </a:r>
            <a:br>
              <a:rPr lang="ru-RU" sz="1400" dirty="0" smtClean="0"/>
            </a:br>
            <a:r>
              <a:rPr lang="ru-RU" sz="1400" dirty="0" smtClean="0"/>
              <a:t>(ул</a:t>
            </a:r>
            <a:r>
              <a:rPr lang="ru-RU" sz="1400" dirty="0"/>
              <a:t>. Барочная) до автодороги ул. </a:t>
            </a:r>
            <a:r>
              <a:rPr lang="ru-RU" sz="1400" dirty="0" smtClean="0"/>
              <a:t>Красноармейская – </a:t>
            </a:r>
            <a:r>
              <a:rPr lang="ru-RU" sz="1400" b="1" i="1" dirty="0" smtClean="0"/>
              <a:t>85,4 </a:t>
            </a:r>
            <a:r>
              <a:rPr lang="ru-RU" sz="1400" b="1" i="1" dirty="0"/>
              <a:t>тыс. рублей</a:t>
            </a:r>
            <a:endParaRPr lang="ru-RU" altLang="ru-RU" sz="1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gray">
          <a:xfrm>
            <a:off x="1705652" y="4231525"/>
            <a:ext cx="7219104" cy="55769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400" dirty="0"/>
              <a:t>ремонт участка теплосети «Южный микрорайон» г. Светогорск </a:t>
            </a:r>
            <a:r>
              <a:rPr lang="ru-RU" sz="1400" dirty="0" smtClean="0"/>
              <a:t>от ТК-65-А </a:t>
            </a:r>
            <a:r>
              <a:rPr lang="ru-RU" sz="1400" dirty="0"/>
              <a:t>(ул. </a:t>
            </a:r>
            <a:r>
              <a:rPr lang="ru-RU" sz="1400" dirty="0" smtClean="0"/>
              <a:t>Барочная)</a:t>
            </a:r>
            <a:br>
              <a:rPr lang="ru-RU" sz="1400" dirty="0" smtClean="0"/>
            </a:br>
            <a:r>
              <a:rPr lang="ru-RU" sz="1400" dirty="0" smtClean="0"/>
              <a:t>до </a:t>
            </a:r>
            <a:r>
              <a:rPr lang="ru-RU" sz="1400" dirty="0"/>
              <a:t>автодороги ул. Красноармейская </a:t>
            </a:r>
            <a:r>
              <a:rPr lang="ru-RU" sz="1400" dirty="0" smtClean="0"/>
              <a:t>– </a:t>
            </a:r>
            <a:r>
              <a:rPr lang="ru-RU" sz="1400" b="1" i="1" dirty="0" smtClean="0"/>
              <a:t>13 </a:t>
            </a:r>
            <a:r>
              <a:rPr lang="ru-RU" sz="1400" b="1" i="1" dirty="0"/>
              <a:t>956,8 тыс. </a:t>
            </a:r>
            <a:r>
              <a:rPr lang="ru-RU" sz="1400" b="1" i="1" dirty="0" smtClean="0"/>
              <a:t>рублей (ОБ – 12</a:t>
            </a:r>
            <a:r>
              <a:rPr lang="ru-RU" sz="1400" b="1" i="1" dirty="0"/>
              <a:t> 561,1 тыс. </a:t>
            </a:r>
            <a:r>
              <a:rPr lang="ru-RU" sz="1400" b="1" i="1" dirty="0" smtClean="0"/>
              <a:t>рублей;</a:t>
            </a:r>
            <a:br>
              <a:rPr lang="ru-RU" sz="1400" b="1" i="1" dirty="0" smtClean="0"/>
            </a:br>
            <a:r>
              <a:rPr lang="ru-RU" sz="1400" b="1" i="1" dirty="0" smtClean="0"/>
              <a:t>МБ – 1</a:t>
            </a:r>
            <a:r>
              <a:rPr lang="ru-RU" sz="1400" b="1" i="1" dirty="0"/>
              <a:t> 395,7 тыс. рублей)</a:t>
            </a:r>
            <a:endParaRPr lang="ru-RU" altLang="ru-RU" sz="1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gray">
          <a:xfrm>
            <a:off x="1219302" y="4868493"/>
            <a:ext cx="7835498" cy="6046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ru-RU" sz="1400" dirty="0"/>
              <a:t>ремонт участка труб дренажно-ливневой канализации </a:t>
            </a:r>
            <a:r>
              <a:rPr lang="ru-RU" sz="1400" dirty="0" smtClean="0"/>
              <a:t>по ул</a:t>
            </a:r>
            <a:r>
              <a:rPr lang="ru-RU" sz="1400" dirty="0"/>
              <a:t>. Пограничная, д.14</a:t>
            </a:r>
            <a:r>
              <a:rPr lang="ru-RU" sz="1400" b="1" i="1" dirty="0"/>
              <a:t> - 712,0 тыс. </a:t>
            </a:r>
            <a:r>
              <a:rPr lang="ru-RU" sz="1400" b="1" i="1" dirty="0" smtClean="0"/>
              <a:t>рублей;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строительный </a:t>
            </a:r>
            <a:r>
              <a:rPr lang="ru-RU" sz="1400" dirty="0"/>
              <a:t>контроль за выполнение работ по ремонту участков труб </a:t>
            </a:r>
            <a:r>
              <a:rPr lang="ru-RU" sz="1400" dirty="0" smtClean="0"/>
              <a:t>дренажно-ливневой</a:t>
            </a:r>
            <a:br>
              <a:rPr lang="ru-RU" sz="1400" dirty="0" smtClean="0"/>
            </a:br>
            <a:r>
              <a:rPr lang="ru-RU" sz="1400" dirty="0" smtClean="0"/>
              <a:t>канализации – </a:t>
            </a:r>
            <a:r>
              <a:rPr lang="ru-RU" sz="1400" b="1" i="1" dirty="0" smtClean="0"/>
              <a:t>15,2 </a:t>
            </a:r>
            <a:r>
              <a:rPr lang="ru-RU" sz="1400" b="1" i="1" dirty="0"/>
              <a:t>тыс. </a:t>
            </a:r>
            <a:r>
              <a:rPr lang="ru-RU" sz="1400" b="1" i="1" dirty="0" smtClean="0"/>
              <a:t>рублей</a:t>
            </a:r>
            <a:endParaRPr lang="ru-RU" sz="1400"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gray">
          <a:xfrm>
            <a:off x="1854097" y="3582223"/>
            <a:ext cx="7052259" cy="56813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400" dirty="0">
                <a:ea typeface="Calibri" panose="020F0502020204030204" pitchFamily="34" charset="0"/>
              </a:rPr>
              <a:t>проверка сметной документации по объектам – ремонт участка труб </a:t>
            </a:r>
            <a:r>
              <a:rPr lang="ru-RU" sz="1400" dirty="0" smtClean="0">
                <a:ea typeface="Calibri" panose="020F0502020204030204" pitchFamily="34" charset="0"/>
              </a:rPr>
              <a:t>магистральной</a:t>
            </a:r>
            <a:br>
              <a:rPr lang="ru-RU" sz="1400" dirty="0" smtClean="0">
                <a:ea typeface="Calibri" panose="020F0502020204030204" pitchFamily="34" charset="0"/>
              </a:rPr>
            </a:br>
            <a:r>
              <a:rPr lang="ru-RU" sz="1400" dirty="0" smtClean="0">
                <a:ea typeface="Calibri" panose="020F0502020204030204" pitchFamily="34" charset="0"/>
              </a:rPr>
              <a:t>теплосети</a:t>
            </a:r>
            <a:r>
              <a:rPr lang="ru-RU" sz="1400" dirty="0">
                <a:ea typeface="Calibri" panose="020F0502020204030204" pitchFamily="34" charset="0"/>
              </a:rPr>
              <a:t>, по адресу: гп Лесогорский, от </a:t>
            </a:r>
            <a:r>
              <a:rPr lang="ru-RU" sz="1400" dirty="0" smtClean="0">
                <a:ea typeface="Calibri" panose="020F0502020204030204" pitchFamily="34" charset="0"/>
              </a:rPr>
              <a:t>ТК-15 (ул</a:t>
            </a:r>
            <a:r>
              <a:rPr lang="ru-RU" sz="1400" dirty="0">
                <a:ea typeface="Calibri" panose="020F0502020204030204" pitchFamily="34" charset="0"/>
              </a:rPr>
              <a:t>. Московская) до ул. Гагарина, д. 13</a:t>
            </a:r>
            <a:r>
              <a:rPr lang="ru-RU" sz="1400" dirty="0" smtClean="0">
                <a:ea typeface="Calibri" panose="020F0502020204030204" pitchFamily="34" charset="0"/>
              </a:rPr>
              <a:t>)</a:t>
            </a:r>
            <a:br>
              <a:rPr lang="ru-RU" sz="1400" dirty="0" smtClean="0">
                <a:ea typeface="Calibri" panose="020F0502020204030204" pitchFamily="34" charset="0"/>
              </a:rPr>
            </a:br>
            <a:r>
              <a:rPr lang="ru-RU" sz="1400" b="1" dirty="0" smtClean="0">
                <a:ea typeface="Calibri" panose="020F0502020204030204" pitchFamily="34" charset="0"/>
              </a:rPr>
              <a:t>– </a:t>
            </a:r>
            <a:r>
              <a:rPr lang="ru-RU" sz="1400" b="1" i="1" dirty="0">
                <a:ea typeface="Calibri" panose="020F0502020204030204" pitchFamily="34" charset="0"/>
              </a:rPr>
              <a:t>61 тыс. рублей</a:t>
            </a:r>
            <a:endParaRPr lang="ru-RU" altLang="ru-RU" sz="1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769214"/>
            <a:ext cx="2247714" cy="299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9" y="4523288"/>
            <a:ext cx="3363660" cy="2242878"/>
          </a:xfrm>
          <a:prstGeom prst="rect">
            <a:avLst/>
          </a:prstGeom>
        </p:spPr>
      </p:pic>
      <p:sp>
        <p:nvSpPr>
          <p:cNvPr id="20483" name="AutoShape 5"/>
          <p:cNvSpPr>
            <a:spLocks noChangeArrowheads="1"/>
          </p:cNvSpPr>
          <p:nvPr/>
        </p:nvSpPr>
        <p:spPr bwMode="ltGray">
          <a:xfrm rot="5400000" flipH="1">
            <a:off x="-2316548" y="1714560"/>
            <a:ext cx="4582779" cy="329893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771" name="AutoShape 10"/>
          <p:cNvSpPr>
            <a:spLocks noChangeArrowheads="1"/>
          </p:cNvSpPr>
          <p:nvPr/>
        </p:nvSpPr>
        <p:spPr bwMode="gray">
          <a:xfrm>
            <a:off x="1624308" y="1134074"/>
            <a:ext cx="6692107" cy="61791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600" b="1" i="1" dirty="0"/>
              <a:t>Подпрограмма: «Развитие молодежной политики»</a:t>
            </a:r>
            <a:endParaRPr lang="ru-RU" sz="1600" dirty="0"/>
          </a:p>
        </p:txBody>
      </p:sp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-107655" y="2938044"/>
            <a:ext cx="17319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54 539,3 тыс. </a:t>
            </a:r>
            <a:r>
              <a:rPr lang="ru-RU" altLang="ru-RU" sz="24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рублей</a:t>
            </a:r>
            <a:endParaRPr lang="ru-RU" altLang="ru-RU" sz="24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75" name="AutoShape 10"/>
          <p:cNvSpPr>
            <a:spLocks noChangeArrowheads="1"/>
          </p:cNvSpPr>
          <p:nvPr/>
        </p:nvSpPr>
        <p:spPr bwMode="gray">
          <a:xfrm>
            <a:off x="1654175" y="1933806"/>
            <a:ext cx="6797559" cy="56029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600" dirty="0"/>
              <a:t>создание временных рабочих мест для </a:t>
            </a:r>
            <a:r>
              <a:rPr lang="ru-RU" sz="1600" dirty="0" smtClean="0"/>
              <a:t>трудоустройства</a:t>
            </a:r>
            <a:br>
              <a:rPr lang="ru-RU" sz="1600" dirty="0" smtClean="0"/>
            </a:br>
            <a:r>
              <a:rPr lang="ru-RU" sz="1600" dirty="0" smtClean="0"/>
              <a:t>несовершеннолетних </a:t>
            </a:r>
            <a:r>
              <a:rPr lang="ru-RU" sz="1600" dirty="0"/>
              <a:t>– </a:t>
            </a:r>
            <a:r>
              <a:rPr lang="ru-RU" sz="1600" b="1" i="1" dirty="0"/>
              <a:t>100,0 тыс. рублей</a:t>
            </a:r>
            <a:endParaRPr lang="ru-RU" alt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Выгнутая вправо стрелка 37"/>
          <p:cNvSpPr/>
          <p:nvPr/>
        </p:nvSpPr>
        <p:spPr>
          <a:xfrm>
            <a:off x="-16645" y="926626"/>
            <a:ext cx="1654175" cy="5164137"/>
          </a:xfrm>
          <a:prstGeom prst="curvedLef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59082"/>
            <a:ext cx="9324528" cy="113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sz="2000" b="1" i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МО «Светогорское городское поселение»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gray">
          <a:xfrm>
            <a:off x="1822627" y="2701815"/>
            <a:ext cx="6781820" cy="56029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600" dirty="0"/>
              <a:t>проведение мероприятий посвященному дню </a:t>
            </a:r>
            <a:r>
              <a:rPr lang="ru-RU" sz="1600" dirty="0" smtClean="0"/>
              <a:t>Молодежи:</a:t>
            </a:r>
            <a:br>
              <a:rPr lang="ru-RU" sz="1600" dirty="0" smtClean="0"/>
            </a:br>
            <a:r>
              <a:rPr lang="ru-RU" sz="1600" dirty="0" err="1" smtClean="0"/>
              <a:t>квест</a:t>
            </a:r>
            <a:r>
              <a:rPr lang="ru-RU" sz="1600" dirty="0" smtClean="0"/>
              <a:t> </a:t>
            </a:r>
            <a:r>
              <a:rPr lang="ru-RU" sz="1600" dirty="0"/>
              <a:t>«Испытай себя» - </a:t>
            </a:r>
            <a:r>
              <a:rPr lang="ru-RU" sz="1600" b="1" i="1" dirty="0"/>
              <a:t>15,0 тыс. рублей</a:t>
            </a:r>
            <a:endParaRPr lang="ru-RU" alt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1720043" y="3430491"/>
            <a:ext cx="6821225" cy="56029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600" dirty="0"/>
              <a:t>поставка наградной и сувенирной продукции для </a:t>
            </a:r>
            <a:r>
              <a:rPr lang="ru-RU" sz="1600" dirty="0" smtClean="0"/>
              <a:t>организации</a:t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проведения молодежных мероприятий - </a:t>
            </a:r>
            <a:r>
              <a:rPr lang="ru-RU" sz="1600" b="1" i="1" dirty="0"/>
              <a:t>24,9 тыс. рублей</a:t>
            </a:r>
            <a:endParaRPr lang="ru-RU" alt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98" y="4797152"/>
            <a:ext cx="2892774" cy="1807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65" y="4990952"/>
            <a:ext cx="2376264" cy="1782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92" y="4417808"/>
            <a:ext cx="1766507" cy="2355342"/>
          </a:xfrm>
          <a:prstGeom prst="rect">
            <a:avLst/>
          </a:prstGeom>
        </p:spPr>
      </p:pic>
      <p:sp>
        <p:nvSpPr>
          <p:cNvPr id="15363" name="AutoShape 5"/>
          <p:cNvSpPr>
            <a:spLocks noChangeArrowheads="1"/>
          </p:cNvSpPr>
          <p:nvPr/>
        </p:nvSpPr>
        <p:spPr bwMode="ltGray">
          <a:xfrm rot="5400000" flipH="1">
            <a:off x="-2321872" y="2047253"/>
            <a:ext cx="4603750" cy="3523789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4819" name="AutoShape 10"/>
          <p:cNvSpPr>
            <a:spLocks noChangeArrowheads="1"/>
          </p:cNvSpPr>
          <p:nvPr/>
        </p:nvSpPr>
        <p:spPr bwMode="gray">
          <a:xfrm>
            <a:off x="2483768" y="1186286"/>
            <a:ext cx="4592708" cy="437541"/>
          </a:xfrm>
          <a:prstGeom prst="roundRect">
            <a:avLst>
              <a:gd name="adj" fmla="val 4622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800" b="1" i="1" dirty="0"/>
              <a:t>Подпрограмма: «Развитие культуры»</a:t>
            </a:r>
            <a:endParaRPr lang="ru-RU" sz="1800" i="1" dirty="0"/>
          </a:p>
        </p:txBody>
      </p:sp>
      <p:sp>
        <p:nvSpPr>
          <p:cNvPr id="34820" name="Text Box 46"/>
          <p:cNvSpPr txBox="1">
            <a:spLocks noChangeArrowheads="1"/>
          </p:cNvSpPr>
          <p:nvPr/>
        </p:nvSpPr>
        <p:spPr bwMode="auto">
          <a:xfrm>
            <a:off x="-155728" y="3372173"/>
            <a:ext cx="17319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54 539,3 тыс. </a:t>
            </a:r>
            <a:r>
              <a:rPr lang="ru-RU" altLang="ru-RU" sz="2400" b="1" i="1" dirty="0">
                <a:solidFill>
                  <a:srgbClr val="000000"/>
                </a:solidFill>
                <a:latin typeface="Arial" panose="020B0604020202020204" pitchFamily="34" charset="0"/>
              </a:rPr>
              <a:t>рублей</a:t>
            </a:r>
          </a:p>
        </p:txBody>
      </p:sp>
      <p:sp>
        <p:nvSpPr>
          <p:cNvPr id="34822" name="AutoShape 10"/>
          <p:cNvSpPr>
            <a:spLocks noChangeArrowheads="1"/>
          </p:cNvSpPr>
          <p:nvPr/>
        </p:nvSpPr>
        <p:spPr bwMode="gray">
          <a:xfrm>
            <a:off x="1475657" y="1696504"/>
            <a:ext cx="7663532" cy="117650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400" dirty="0">
                <a:ea typeface="Calibri" panose="020F0502020204030204" pitchFamily="34" charset="0"/>
              </a:rPr>
              <a:t>предоставление субсидии МБУ «КСК г. Светогорска» на организацию  </a:t>
            </a:r>
            <a:r>
              <a:rPr lang="ru-RU" sz="1400" dirty="0" smtClean="0">
                <a:ea typeface="Calibri" panose="020F0502020204030204" pitchFamily="34" charset="0"/>
              </a:rPr>
              <a:t>деятельности клубных</a:t>
            </a:r>
            <a:br>
              <a:rPr lang="ru-RU" sz="1400" dirty="0" smtClean="0">
                <a:ea typeface="Calibri" panose="020F0502020204030204" pitchFamily="34" charset="0"/>
              </a:rPr>
            </a:br>
            <a:r>
              <a:rPr lang="ru-RU" sz="1400" dirty="0" smtClean="0">
                <a:ea typeface="Calibri" panose="020F0502020204030204" pitchFamily="34" charset="0"/>
              </a:rPr>
              <a:t>формирований </a:t>
            </a:r>
            <a:r>
              <a:rPr lang="ru-RU" sz="1400" dirty="0">
                <a:ea typeface="Calibri" panose="020F0502020204030204" pitchFamily="34" charset="0"/>
              </a:rPr>
              <a:t>и формирований самодеятельного </a:t>
            </a:r>
            <a:r>
              <a:rPr lang="ru-RU" sz="1400" dirty="0" smtClean="0">
                <a:ea typeface="Calibri" panose="020F0502020204030204" pitchFamily="34" charset="0"/>
              </a:rPr>
              <a:t>народного </a:t>
            </a:r>
            <a:r>
              <a:rPr lang="ru-RU" sz="1400" dirty="0">
                <a:ea typeface="Calibri" panose="020F0502020204030204" pitchFamily="34" charset="0"/>
              </a:rPr>
              <a:t>творчества, </a:t>
            </a:r>
            <a:r>
              <a:rPr lang="ru-RU" sz="1400" dirty="0" smtClean="0">
                <a:ea typeface="Calibri" panose="020F0502020204030204" pitchFamily="34" charset="0"/>
              </a:rPr>
              <a:t>библиотечное,</a:t>
            </a:r>
            <a:br>
              <a:rPr lang="ru-RU" sz="1400" dirty="0" smtClean="0">
                <a:ea typeface="Calibri" panose="020F0502020204030204" pitchFamily="34" charset="0"/>
              </a:rPr>
            </a:br>
            <a:r>
              <a:rPr lang="ru-RU" sz="1400" dirty="0" smtClean="0">
                <a:ea typeface="Calibri" panose="020F0502020204030204" pitchFamily="34" charset="0"/>
              </a:rPr>
              <a:t>библиографическое </a:t>
            </a:r>
            <a:r>
              <a:rPr lang="ru-RU" sz="1400" dirty="0">
                <a:ea typeface="Calibri" panose="020F0502020204030204" pitchFamily="34" charset="0"/>
              </a:rPr>
              <a:t>и информационное </a:t>
            </a:r>
            <a:r>
              <a:rPr lang="ru-RU" sz="1400" dirty="0" smtClean="0">
                <a:ea typeface="Calibri" panose="020F0502020204030204" pitchFamily="34" charset="0"/>
              </a:rPr>
              <a:t>обслуживание </a:t>
            </a:r>
            <a:r>
              <a:rPr lang="ru-RU" sz="1400" dirty="0">
                <a:ea typeface="Calibri" panose="020F0502020204030204" pitchFamily="34" charset="0"/>
              </a:rPr>
              <a:t>пользователей библиотек и </a:t>
            </a:r>
            <a:r>
              <a:rPr lang="ru-RU" sz="1400" dirty="0" smtClean="0">
                <a:ea typeface="Calibri" panose="020F0502020204030204" pitchFamily="34" charset="0"/>
              </a:rPr>
              <a:t>на</a:t>
            </a:r>
            <a:br>
              <a:rPr lang="ru-RU" sz="1400" dirty="0" smtClean="0">
                <a:ea typeface="Calibri" panose="020F0502020204030204" pitchFamily="34" charset="0"/>
              </a:rPr>
            </a:br>
            <a:r>
              <a:rPr lang="ru-RU" sz="1400" dirty="0" smtClean="0">
                <a:ea typeface="Calibri" panose="020F0502020204030204" pitchFamily="34" charset="0"/>
              </a:rPr>
              <a:t>содержание </a:t>
            </a:r>
            <a:r>
              <a:rPr lang="ru-RU" sz="1400" dirty="0">
                <a:ea typeface="Calibri" panose="020F0502020204030204" pitchFamily="34" charset="0"/>
              </a:rPr>
              <a:t>(эксплуатацию) </a:t>
            </a:r>
            <a:r>
              <a:rPr lang="ru-RU" sz="1400" dirty="0" smtClean="0">
                <a:ea typeface="Calibri" panose="020F0502020204030204" pitchFamily="34" charset="0"/>
              </a:rPr>
              <a:t>имущества</a:t>
            </a:r>
            <a:r>
              <a:rPr lang="ru-RU" sz="1400" dirty="0">
                <a:ea typeface="Calibri" panose="020F0502020204030204" pitchFamily="34" charset="0"/>
              </a:rPr>
              <a:t>, находящегося </a:t>
            </a:r>
            <a:r>
              <a:rPr lang="ru-RU" sz="1400" dirty="0" smtClean="0">
                <a:ea typeface="Calibri" panose="020F0502020204030204" pitchFamily="34" charset="0"/>
              </a:rPr>
              <a:t>в </a:t>
            </a:r>
            <a:r>
              <a:rPr lang="ru-RU" sz="1400" dirty="0">
                <a:ea typeface="Calibri" panose="020F0502020204030204" pitchFamily="34" charset="0"/>
              </a:rPr>
              <a:t>государственной (</a:t>
            </a:r>
            <a:r>
              <a:rPr lang="ru-RU" sz="1400" dirty="0" smtClean="0">
                <a:ea typeface="Calibri" panose="020F0502020204030204" pitchFamily="34" charset="0"/>
              </a:rPr>
              <a:t>муниципальной)</a:t>
            </a:r>
            <a:br>
              <a:rPr lang="ru-RU" sz="1400" dirty="0" smtClean="0">
                <a:ea typeface="Calibri" panose="020F0502020204030204" pitchFamily="34" charset="0"/>
              </a:rPr>
            </a:br>
            <a:r>
              <a:rPr lang="ru-RU" sz="1400" dirty="0" smtClean="0">
                <a:ea typeface="Calibri" panose="020F0502020204030204" pitchFamily="34" charset="0"/>
              </a:rPr>
              <a:t>собственности – </a:t>
            </a:r>
            <a:r>
              <a:rPr lang="ru-RU" sz="1400" b="1" i="1" dirty="0">
                <a:ea typeface="Calibri" panose="020F0502020204030204" pitchFamily="34" charset="0"/>
              </a:rPr>
              <a:t>21 771,0 тыс. рублей</a:t>
            </a:r>
            <a:endParaRPr lang="ru-RU" sz="1400" dirty="0"/>
          </a:p>
        </p:txBody>
      </p:sp>
      <p:sp>
        <p:nvSpPr>
          <p:cNvPr id="47" name="Выгнутая вправо стрелка 46"/>
          <p:cNvSpPr/>
          <p:nvPr/>
        </p:nvSpPr>
        <p:spPr>
          <a:xfrm>
            <a:off x="-45053" y="1124744"/>
            <a:ext cx="1756656" cy="5459174"/>
          </a:xfrm>
          <a:prstGeom prst="curvedLef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6909"/>
            <a:ext cx="88419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sz="2200" b="1" i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МО «Светогорское городское поселение»</a:t>
            </a:r>
            <a:endParaRPr lang="ru-RU" sz="22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>
            <a:off x="1822278" y="3062242"/>
            <a:ext cx="7199184" cy="144687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400" dirty="0">
                <a:ea typeface="Calibri" panose="020F0502020204030204" pitchFamily="34" charset="0"/>
              </a:rPr>
              <a:t>предоставление субсидии на софинансирование дополнительных расходов </a:t>
            </a:r>
            <a:r>
              <a:rPr lang="ru-RU" sz="1400" dirty="0" smtClean="0">
                <a:ea typeface="Calibri" panose="020F0502020204030204" pitchFamily="34" charset="0"/>
              </a:rPr>
              <a:t>местных</a:t>
            </a:r>
            <a:br>
              <a:rPr lang="ru-RU" sz="1400" dirty="0" smtClean="0">
                <a:ea typeface="Calibri" panose="020F0502020204030204" pitchFamily="34" charset="0"/>
              </a:rPr>
            </a:br>
            <a:r>
              <a:rPr lang="ru-RU" sz="1400" dirty="0" smtClean="0">
                <a:ea typeface="Calibri" panose="020F0502020204030204" pitchFamily="34" charset="0"/>
              </a:rPr>
              <a:t>бюджетов </a:t>
            </a:r>
            <a:r>
              <a:rPr lang="ru-RU" sz="1400" dirty="0">
                <a:ea typeface="Calibri" panose="020F0502020204030204" pitchFamily="34" charset="0"/>
              </a:rPr>
              <a:t>на сохранение целевых показателей повышения оплаты труда </a:t>
            </a:r>
            <a:r>
              <a:rPr lang="ru-RU" sz="1400" dirty="0" smtClean="0">
                <a:ea typeface="Calibri" panose="020F0502020204030204" pitchFamily="34" charset="0"/>
              </a:rPr>
              <a:t>работников</a:t>
            </a:r>
            <a:br>
              <a:rPr lang="ru-RU" sz="1400" dirty="0" smtClean="0">
                <a:ea typeface="Calibri" panose="020F0502020204030204" pitchFamily="34" charset="0"/>
              </a:rPr>
            </a:br>
            <a:r>
              <a:rPr lang="ru-RU" sz="1400" dirty="0" smtClean="0">
                <a:ea typeface="Calibri" panose="020F0502020204030204" pitchFamily="34" charset="0"/>
              </a:rPr>
              <a:t>муниципальных </a:t>
            </a:r>
            <a:r>
              <a:rPr lang="ru-RU" sz="1400" dirty="0">
                <a:ea typeface="Calibri" panose="020F0502020204030204" pitchFamily="34" charset="0"/>
              </a:rPr>
              <a:t>учреждений культуры в соответствии с Указом Президента </a:t>
            </a:r>
            <a:r>
              <a:rPr lang="ru-RU" sz="1400" dirty="0" smtClean="0">
                <a:ea typeface="Calibri" panose="020F0502020204030204" pitchFamily="34" charset="0"/>
              </a:rPr>
              <a:t>РФ</a:t>
            </a:r>
            <a:br>
              <a:rPr lang="ru-RU" sz="1400" dirty="0" smtClean="0">
                <a:ea typeface="Calibri" panose="020F0502020204030204" pitchFamily="34" charset="0"/>
              </a:rPr>
            </a:br>
            <a:r>
              <a:rPr lang="ru-RU" sz="1400" dirty="0" smtClean="0">
                <a:ea typeface="Calibri" panose="020F0502020204030204" pitchFamily="34" charset="0"/>
              </a:rPr>
              <a:t>от </a:t>
            </a:r>
            <a:r>
              <a:rPr lang="ru-RU" sz="1400" dirty="0">
                <a:ea typeface="Calibri" panose="020F0502020204030204" pitchFamily="34" charset="0"/>
              </a:rPr>
              <a:t>07.05.2012 года № </a:t>
            </a:r>
            <a:r>
              <a:rPr lang="ru-RU" sz="1400" dirty="0" smtClean="0">
                <a:ea typeface="Calibri" panose="020F0502020204030204" pitchFamily="34" charset="0"/>
              </a:rPr>
              <a:t>567 «О </a:t>
            </a:r>
            <a:r>
              <a:rPr lang="ru-RU" sz="1400" dirty="0">
                <a:ea typeface="Calibri" panose="020F0502020204030204" pitchFamily="34" charset="0"/>
              </a:rPr>
              <a:t>мероприятиях по реализации государственной </a:t>
            </a:r>
            <a:r>
              <a:rPr lang="ru-RU" sz="1400" dirty="0" smtClean="0">
                <a:ea typeface="Calibri" panose="020F0502020204030204" pitchFamily="34" charset="0"/>
              </a:rPr>
              <a:t>социальной</a:t>
            </a:r>
            <a:br>
              <a:rPr lang="ru-RU" sz="1400" dirty="0" smtClean="0">
                <a:ea typeface="Calibri" panose="020F0502020204030204" pitchFamily="34" charset="0"/>
              </a:rPr>
            </a:br>
            <a:r>
              <a:rPr lang="ru-RU" sz="1400" dirty="0" smtClean="0">
                <a:ea typeface="Calibri" panose="020F0502020204030204" pitchFamily="34" charset="0"/>
              </a:rPr>
              <a:t>политики</a:t>
            </a:r>
            <a:r>
              <a:rPr lang="ru-RU" sz="1400" dirty="0">
                <a:ea typeface="Calibri" panose="020F0502020204030204" pitchFamily="34" charset="0"/>
              </a:rPr>
              <a:t>» для выплат стимулирующего характера работникам МБУ КСК г. </a:t>
            </a:r>
            <a:r>
              <a:rPr lang="ru-RU" sz="1400" dirty="0" smtClean="0">
                <a:ea typeface="Calibri" panose="020F0502020204030204" pitchFamily="34" charset="0"/>
              </a:rPr>
              <a:t>Светогорска</a:t>
            </a:r>
            <a:br>
              <a:rPr lang="ru-RU" sz="1400" dirty="0" smtClean="0">
                <a:ea typeface="Calibri" panose="020F0502020204030204" pitchFamily="34" charset="0"/>
              </a:rPr>
            </a:br>
            <a:r>
              <a:rPr lang="ru-RU" sz="1400" dirty="0" smtClean="0">
                <a:ea typeface="Calibri" panose="020F0502020204030204" pitchFamily="34" charset="0"/>
              </a:rPr>
              <a:t>муниципальных </a:t>
            </a:r>
            <a:r>
              <a:rPr lang="ru-RU" sz="1400" dirty="0">
                <a:ea typeface="Calibri" panose="020F0502020204030204" pitchFamily="34" charset="0"/>
              </a:rPr>
              <a:t>учреждений культуры и библиотек – </a:t>
            </a:r>
            <a:r>
              <a:rPr lang="ru-RU" sz="1400" b="1" i="1" dirty="0">
                <a:ea typeface="Calibri" panose="020F0502020204030204" pitchFamily="34" charset="0"/>
              </a:rPr>
              <a:t>10 783,8 тыс. рублей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81" y="5157192"/>
            <a:ext cx="3009302" cy="1615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75" y="4949661"/>
            <a:ext cx="2857081" cy="1806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11" y="4949661"/>
            <a:ext cx="2486751" cy="1790624"/>
          </a:xfrm>
          <a:prstGeom prst="rect">
            <a:avLst/>
          </a:prstGeom>
        </p:spPr>
      </p:pic>
      <p:sp>
        <p:nvSpPr>
          <p:cNvPr id="15363" name="AutoShape 5"/>
          <p:cNvSpPr>
            <a:spLocks noChangeArrowheads="1"/>
          </p:cNvSpPr>
          <p:nvPr/>
        </p:nvSpPr>
        <p:spPr bwMode="ltGray">
          <a:xfrm rot="5400000" flipH="1">
            <a:off x="-2321872" y="2047253"/>
            <a:ext cx="4603750" cy="3523789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4819" name="AutoShape 10"/>
          <p:cNvSpPr>
            <a:spLocks noChangeArrowheads="1"/>
          </p:cNvSpPr>
          <p:nvPr/>
        </p:nvSpPr>
        <p:spPr bwMode="gray">
          <a:xfrm>
            <a:off x="2483768" y="1186287"/>
            <a:ext cx="4592708" cy="320986"/>
          </a:xfrm>
          <a:prstGeom prst="roundRect">
            <a:avLst>
              <a:gd name="adj" fmla="val 4622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800" b="1" i="1" dirty="0"/>
              <a:t>Подпрограмма: «Развитие культуры»</a:t>
            </a:r>
            <a:endParaRPr lang="ru-RU" sz="1800" i="1" dirty="0"/>
          </a:p>
        </p:txBody>
      </p:sp>
      <p:sp>
        <p:nvSpPr>
          <p:cNvPr id="34820" name="Text Box 46"/>
          <p:cNvSpPr txBox="1">
            <a:spLocks noChangeArrowheads="1"/>
          </p:cNvSpPr>
          <p:nvPr/>
        </p:nvSpPr>
        <p:spPr bwMode="auto">
          <a:xfrm>
            <a:off x="-155728" y="3372173"/>
            <a:ext cx="17319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54 539,3 тыс. </a:t>
            </a:r>
            <a:r>
              <a:rPr lang="ru-RU" altLang="ru-RU" sz="2400" b="1" i="1" dirty="0">
                <a:solidFill>
                  <a:srgbClr val="000000"/>
                </a:solidFill>
                <a:latin typeface="Arial" panose="020B0604020202020204" pitchFamily="34" charset="0"/>
              </a:rPr>
              <a:t>рублей</a:t>
            </a:r>
          </a:p>
        </p:txBody>
      </p:sp>
      <p:sp>
        <p:nvSpPr>
          <p:cNvPr id="34822" name="AutoShape 10"/>
          <p:cNvSpPr>
            <a:spLocks noChangeArrowheads="1"/>
          </p:cNvSpPr>
          <p:nvPr/>
        </p:nvSpPr>
        <p:spPr bwMode="gray">
          <a:xfrm>
            <a:off x="1464320" y="1627264"/>
            <a:ext cx="7442695" cy="9585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400" dirty="0"/>
              <a:t>проведение праздничных мероприятий посвященные Дням воинской славы, памятным </a:t>
            </a:r>
            <a:r>
              <a:rPr lang="ru-RU" sz="1400" dirty="0" smtClean="0"/>
              <a:t>и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 smtClean="0"/>
              <a:t>юбилейным </a:t>
            </a:r>
            <a:r>
              <a:rPr lang="ru-RU" sz="1400" dirty="0"/>
              <a:t>датам, Дню города и Дню России, торжественные и праздничные </a:t>
            </a:r>
            <a:r>
              <a:rPr lang="ru-RU" sz="1400" dirty="0" smtClean="0"/>
              <a:t>мероприятия,</a:t>
            </a:r>
            <a:br>
              <a:rPr lang="ru-RU" sz="1400" dirty="0" smtClean="0"/>
            </a:br>
            <a:r>
              <a:rPr lang="ru-RU" sz="1400" dirty="0" smtClean="0"/>
              <a:t>посвященные </a:t>
            </a:r>
            <a:r>
              <a:rPr lang="ru-RU" sz="1400" dirty="0"/>
              <a:t>Дню поселка Лесогорский, проведение новогодних культурно-массовых </a:t>
            </a:r>
            <a:r>
              <a:rPr lang="ru-RU" sz="1400" dirty="0" smtClean="0"/>
              <a:t>и</a:t>
            </a:r>
            <a:br>
              <a:rPr lang="ru-RU" sz="1400" dirty="0" smtClean="0"/>
            </a:br>
            <a:r>
              <a:rPr lang="ru-RU" sz="1400" dirty="0" smtClean="0"/>
              <a:t>развлекательных </a:t>
            </a:r>
            <a:r>
              <a:rPr lang="ru-RU" sz="1400" dirty="0"/>
              <a:t>мероприятий – </a:t>
            </a:r>
            <a:r>
              <a:rPr lang="ru-RU" sz="1400" b="1" i="1" dirty="0"/>
              <a:t>434,3 тыс. рублей</a:t>
            </a:r>
            <a:endParaRPr lang="ru-RU" sz="1400" dirty="0"/>
          </a:p>
        </p:txBody>
      </p:sp>
      <p:sp>
        <p:nvSpPr>
          <p:cNvPr id="47" name="Выгнутая вправо стрелка 46"/>
          <p:cNvSpPr/>
          <p:nvPr/>
        </p:nvSpPr>
        <p:spPr>
          <a:xfrm>
            <a:off x="-45053" y="1124744"/>
            <a:ext cx="1756656" cy="5459174"/>
          </a:xfrm>
          <a:prstGeom prst="curvedLef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6909"/>
            <a:ext cx="88419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sz="2200" b="1" i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МО «Светогорское городское поселение»</a:t>
            </a:r>
            <a:endParaRPr lang="ru-RU" sz="22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>
            <a:off x="1724865" y="2663563"/>
            <a:ext cx="7199184" cy="101483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400" dirty="0"/>
              <a:t>предоставление иных субсидий из бюджета муниципального образования «</a:t>
            </a:r>
            <a:r>
              <a:rPr lang="ru-RU" sz="1400" dirty="0" smtClean="0"/>
              <a:t>Светогорское</a:t>
            </a:r>
            <a:br>
              <a:rPr lang="ru-RU" sz="1400" dirty="0" smtClean="0"/>
            </a:br>
            <a:r>
              <a:rPr lang="ru-RU" sz="1400" dirty="0" smtClean="0"/>
              <a:t>городское </a:t>
            </a:r>
            <a:r>
              <a:rPr lang="ru-RU" sz="1400" dirty="0"/>
              <a:t>поселение» Выборгского района Ленинградской области на </a:t>
            </a:r>
            <a:r>
              <a:rPr lang="ru-RU" sz="1400" dirty="0" smtClean="0"/>
              <a:t>возмещение</a:t>
            </a:r>
            <a:br>
              <a:rPr lang="ru-RU" sz="1400" dirty="0" smtClean="0"/>
            </a:br>
            <a:r>
              <a:rPr lang="ru-RU" sz="1400" dirty="0" smtClean="0"/>
              <a:t>расходов </a:t>
            </a:r>
            <a:r>
              <a:rPr lang="ru-RU" sz="1400" dirty="0"/>
              <a:t>учреждению на пошив сценических костюмов Народному </a:t>
            </a:r>
            <a:r>
              <a:rPr lang="ru-RU" sz="1400" dirty="0" smtClean="0"/>
              <a:t>коллективу</a:t>
            </a:r>
            <a:br>
              <a:rPr lang="ru-RU" sz="1400" dirty="0" smtClean="0"/>
            </a:br>
            <a:r>
              <a:rPr lang="ru-RU" sz="1400" dirty="0" smtClean="0"/>
              <a:t>«Вокальный </a:t>
            </a:r>
            <a:r>
              <a:rPr lang="ru-RU" sz="1400" dirty="0"/>
              <a:t>ансамбль «Созвучие» – </a:t>
            </a:r>
            <a:r>
              <a:rPr lang="ru-RU" sz="1400" b="1" i="1" dirty="0"/>
              <a:t>35,0 тыс. рублей</a:t>
            </a:r>
            <a:endParaRPr lang="ru-RU" sz="1400" b="1" i="1" dirty="0">
              <a:ea typeface="Calibri" panose="020F0502020204030204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gray">
          <a:xfrm>
            <a:off x="1724865" y="3806612"/>
            <a:ext cx="7271554" cy="101483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400" dirty="0"/>
              <a:t>предоставление иных субсидий из бюджета муниципального образования «</a:t>
            </a:r>
            <a:r>
              <a:rPr lang="ru-RU" sz="1400" dirty="0" smtClean="0"/>
              <a:t>Светогорское</a:t>
            </a:r>
            <a:br>
              <a:rPr lang="ru-RU" sz="1400" dirty="0" smtClean="0"/>
            </a:br>
            <a:r>
              <a:rPr lang="ru-RU" sz="1400" dirty="0" smtClean="0"/>
              <a:t>городское </a:t>
            </a:r>
            <a:r>
              <a:rPr lang="ru-RU" sz="1400" dirty="0"/>
              <a:t>поселение» Выборгского района Ленинградской области на </a:t>
            </a:r>
            <a:r>
              <a:rPr lang="ru-RU" sz="1400" dirty="0" smtClean="0"/>
              <a:t>возмещение</a:t>
            </a:r>
            <a:br>
              <a:rPr lang="ru-RU" sz="1400" dirty="0" smtClean="0"/>
            </a:br>
            <a:r>
              <a:rPr lang="ru-RU" sz="1400" dirty="0" smtClean="0"/>
              <a:t>расходов </a:t>
            </a:r>
            <a:r>
              <a:rPr lang="ru-RU" sz="1400" dirty="0"/>
              <a:t>по проведение государственной экспертизы достоверности стоимости </a:t>
            </a:r>
            <a:r>
              <a:rPr lang="ru-RU" sz="1400" dirty="0" smtClean="0"/>
              <a:t>сметной</a:t>
            </a:r>
            <a:br>
              <a:rPr lang="ru-RU" sz="1400" dirty="0" smtClean="0"/>
            </a:br>
            <a:r>
              <a:rPr lang="ru-RU" sz="1400" dirty="0" smtClean="0"/>
              <a:t>документации </a:t>
            </a:r>
            <a:r>
              <a:rPr lang="ru-RU" sz="1400" dirty="0"/>
              <a:t>на выполнение работ по ремонту фасада и кровли Дома </a:t>
            </a:r>
            <a:r>
              <a:rPr lang="ru-RU" sz="1400" dirty="0" smtClean="0"/>
              <a:t>Культуры</a:t>
            </a:r>
            <a:br>
              <a:rPr lang="ru-RU" sz="1400" dirty="0" smtClean="0"/>
            </a:br>
            <a:r>
              <a:rPr lang="ru-RU" sz="1400" dirty="0" smtClean="0"/>
              <a:t>– </a:t>
            </a:r>
            <a:r>
              <a:rPr lang="ru-RU" sz="1400" b="1" i="1" dirty="0"/>
              <a:t>130,1 тыс. рублей</a:t>
            </a:r>
            <a:endParaRPr lang="ru-RU" sz="1400" b="1" i="1" dirty="0"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59" y="4949661"/>
            <a:ext cx="2641549" cy="180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402405"/>
            <a:ext cx="1729914" cy="2325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69" y="3372173"/>
            <a:ext cx="4109226" cy="2501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8" y="5373216"/>
            <a:ext cx="1806900" cy="1355175"/>
          </a:xfrm>
          <a:prstGeom prst="rect">
            <a:avLst/>
          </a:prstGeom>
        </p:spPr>
      </p:pic>
      <p:sp>
        <p:nvSpPr>
          <p:cNvPr id="15363" name="AutoShape 5"/>
          <p:cNvSpPr>
            <a:spLocks noChangeArrowheads="1"/>
          </p:cNvSpPr>
          <p:nvPr/>
        </p:nvSpPr>
        <p:spPr bwMode="ltGray">
          <a:xfrm rot="5400000" flipH="1">
            <a:off x="-2321872" y="2047253"/>
            <a:ext cx="4603750" cy="3523789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4819" name="AutoShape 10"/>
          <p:cNvSpPr>
            <a:spLocks noChangeArrowheads="1"/>
          </p:cNvSpPr>
          <p:nvPr/>
        </p:nvSpPr>
        <p:spPr bwMode="gray">
          <a:xfrm>
            <a:off x="1331640" y="1164347"/>
            <a:ext cx="7689821" cy="437541"/>
          </a:xfrm>
          <a:prstGeom prst="roundRect">
            <a:avLst>
              <a:gd name="adj" fmla="val 4622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800" b="1" i="1" dirty="0"/>
              <a:t>Подпрограмма: «Развитие физической культуры и </a:t>
            </a:r>
            <a:r>
              <a:rPr lang="ru-RU" sz="1800" b="1" i="1" dirty="0" smtClean="0"/>
              <a:t>массового спорта»</a:t>
            </a:r>
            <a:endParaRPr lang="ru-RU" sz="1800" i="1" dirty="0"/>
          </a:p>
        </p:txBody>
      </p:sp>
      <p:sp>
        <p:nvSpPr>
          <p:cNvPr id="34820" name="Text Box 46"/>
          <p:cNvSpPr txBox="1">
            <a:spLocks noChangeArrowheads="1"/>
          </p:cNvSpPr>
          <p:nvPr/>
        </p:nvSpPr>
        <p:spPr bwMode="auto">
          <a:xfrm>
            <a:off x="-155728" y="3372173"/>
            <a:ext cx="17319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54 539,3 тыс. </a:t>
            </a:r>
            <a:r>
              <a:rPr lang="ru-RU" altLang="ru-RU" sz="2400" b="1" i="1" dirty="0">
                <a:solidFill>
                  <a:srgbClr val="000000"/>
                </a:solidFill>
                <a:latin typeface="Arial" panose="020B0604020202020204" pitchFamily="34" charset="0"/>
              </a:rPr>
              <a:t>рублей</a:t>
            </a:r>
          </a:p>
        </p:txBody>
      </p:sp>
      <p:sp>
        <p:nvSpPr>
          <p:cNvPr id="34822" name="AutoShape 10"/>
          <p:cNvSpPr>
            <a:spLocks noChangeArrowheads="1"/>
          </p:cNvSpPr>
          <p:nvPr/>
        </p:nvSpPr>
        <p:spPr bwMode="gray">
          <a:xfrm>
            <a:off x="1475657" y="1696504"/>
            <a:ext cx="7545804" cy="912853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400" dirty="0"/>
              <a:t>предоставление субсидии МБУ «КСК г. Светогорска» на проведение </a:t>
            </a:r>
            <a:r>
              <a:rPr lang="ru-RU" sz="1400" dirty="0" smtClean="0"/>
              <a:t>занятий</a:t>
            </a:r>
            <a:br>
              <a:rPr lang="ru-RU" sz="1400" dirty="0" smtClean="0"/>
            </a:br>
            <a:r>
              <a:rPr lang="ru-RU" sz="1400" dirty="0" smtClean="0"/>
              <a:t>физкультурно-спортивной </a:t>
            </a:r>
            <a:r>
              <a:rPr lang="ru-RU" sz="1400" dirty="0"/>
              <a:t>направленности по месту проживания граждан, а также </a:t>
            </a:r>
            <a:r>
              <a:rPr lang="ru-RU" sz="1400" dirty="0" smtClean="0"/>
              <a:t>на</a:t>
            </a:r>
            <a:br>
              <a:rPr lang="ru-RU" sz="1400" dirty="0" smtClean="0"/>
            </a:br>
            <a:r>
              <a:rPr lang="ru-RU" sz="1400" dirty="0" smtClean="0"/>
              <a:t>организацию </a:t>
            </a:r>
            <a:r>
              <a:rPr lang="ru-RU" sz="1400" dirty="0"/>
              <a:t>и проведение официальных физкультурных (</a:t>
            </a:r>
            <a:r>
              <a:rPr lang="ru-RU" sz="1400" dirty="0" smtClean="0"/>
              <a:t>физкультурно-оздоровительных)</a:t>
            </a:r>
            <a:br>
              <a:rPr lang="ru-RU" sz="1400" dirty="0" smtClean="0"/>
            </a:br>
            <a:r>
              <a:rPr lang="ru-RU" sz="1400" dirty="0" smtClean="0"/>
              <a:t>мероприятий </a:t>
            </a:r>
            <a:r>
              <a:rPr lang="ru-RU" sz="1400" dirty="0"/>
              <a:t>– </a:t>
            </a:r>
            <a:r>
              <a:rPr lang="ru-RU" sz="1400" b="1" i="1" dirty="0"/>
              <a:t>20 709,0 тыс. рублей</a:t>
            </a:r>
            <a:endParaRPr lang="ru-RU" sz="1400" dirty="0"/>
          </a:p>
        </p:txBody>
      </p:sp>
      <p:sp>
        <p:nvSpPr>
          <p:cNvPr id="47" name="Выгнутая вправо стрелка 46"/>
          <p:cNvSpPr/>
          <p:nvPr/>
        </p:nvSpPr>
        <p:spPr>
          <a:xfrm>
            <a:off x="-45053" y="1124744"/>
            <a:ext cx="1756656" cy="5459174"/>
          </a:xfrm>
          <a:prstGeom prst="curvedLef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6909"/>
            <a:ext cx="88419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sz="2200" b="1" i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МО «Светогорское городское поселение»</a:t>
            </a:r>
            <a:endParaRPr lang="ru-RU" sz="22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>
            <a:off x="1724864" y="2771504"/>
            <a:ext cx="7296597" cy="369452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400" dirty="0"/>
              <a:t>приобретение снегохода - </a:t>
            </a:r>
            <a:r>
              <a:rPr lang="ru-RU" sz="1400" b="1" i="1" dirty="0"/>
              <a:t>510,5 тыс. рублей</a:t>
            </a:r>
            <a:endParaRPr lang="ru-RU" sz="1400" b="1" i="1" dirty="0">
              <a:ea typeface="Calibri" panose="020F0502020204030204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gray">
          <a:xfrm>
            <a:off x="1852573" y="3372173"/>
            <a:ext cx="7168888" cy="472178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400" dirty="0"/>
              <a:t>поставка наградной и сувенирной продукции для организации и проведения </a:t>
            </a:r>
            <a:r>
              <a:rPr lang="ru-RU" sz="1400" dirty="0" smtClean="0"/>
              <a:t>спортивных</a:t>
            </a:r>
            <a:br>
              <a:rPr lang="ru-RU" sz="1400" dirty="0" smtClean="0"/>
            </a:br>
            <a:r>
              <a:rPr lang="ru-RU" sz="1400" dirty="0" smtClean="0"/>
              <a:t>мероприятий </a:t>
            </a:r>
            <a:r>
              <a:rPr lang="ru-RU" sz="1400" dirty="0"/>
              <a:t>на территории МО «Светогорское городское поселение» - </a:t>
            </a:r>
            <a:r>
              <a:rPr lang="ru-RU" sz="1400" b="1" i="1" dirty="0"/>
              <a:t>25,7 тыс. </a:t>
            </a:r>
            <a:r>
              <a:rPr lang="ru-RU" sz="1400" b="1" i="1" dirty="0" smtClean="0"/>
              <a:t>рублей</a:t>
            </a:r>
            <a:endParaRPr lang="ru-RU" sz="1400" b="1" i="1" dirty="0"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44" y="3912299"/>
            <a:ext cx="1980218" cy="13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1224880"/>
          </a:xfrm>
        </p:spPr>
        <p:txBody>
          <a:bodyPr/>
          <a:lstStyle/>
          <a:p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расходов бюджета </a:t>
            </a:r>
            <a: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 </a:t>
            </a:r>
            <a: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2021 год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495423"/>
              </p:ext>
            </p:extLst>
          </p:nvPr>
        </p:nvGraphicFramePr>
        <p:xfrm>
          <a:off x="395536" y="1484784"/>
          <a:ext cx="8569077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21566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52" name="Group 15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199750"/>
              </p:ext>
            </p:extLst>
          </p:nvPr>
        </p:nvGraphicFramePr>
        <p:xfrm>
          <a:off x="0" y="-99392"/>
          <a:ext cx="9144000" cy="6976102"/>
        </p:xfrm>
        <a:graphic>
          <a:graphicData uri="http://schemas.openxmlformats.org/drawingml/2006/table">
            <a:tbl>
              <a:tblPr/>
              <a:tblGrid>
                <a:gridCol w="7929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6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Непрограммные расходы 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Бюджетные назначения, тыс. руб.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2 129,5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39,4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1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Функционирование </a:t>
                      </a:r>
                      <a:r>
                        <a:rPr lang="ru-RU" sz="1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Правительства Российской Федерации, высших исполнительных органов государственной власти субъектов Российской Федерации, местных </a:t>
                      </a: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администраций</a:t>
                      </a:r>
                      <a:endParaRPr lang="ru-RU" sz="1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24 190,6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деятельности финансовых, налоговых и таможенных органов и органов финансового (финансово-бюджетного) </a:t>
                      </a: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надзора</a:t>
                      </a:r>
                      <a:endParaRPr lang="ru-RU" sz="1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Другие </a:t>
                      </a:r>
                      <a:r>
                        <a:rPr lang="ru-RU" sz="1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общегосударственные </a:t>
                      </a: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вопросы</a:t>
                      </a:r>
                      <a:endParaRPr lang="ru-RU" sz="1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</a:t>
                      </a: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15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578,0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Мобилизационная и вневойсковая подготовка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892,0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Национальная безопасность и правоохранительная деятельность</a:t>
                      </a:r>
                      <a:endParaRPr lang="ru-RU" sz="1500" b="0" i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2 288,1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7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Связь и информатика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317,1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Благоустройство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3 249,5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Пенсионное обеспечение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3 307,6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20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ИТОГО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72 039,7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9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7766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68056" cy="5976664"/>
          </a:xfrm>
          <a:prstGeom prst="rect">
            <a:avLst/>
          </a:prstGeom>
          <a:noFill/>
          <a:ln>
            <a:noFill/>
          </a:ln>
          <a:effectLst>
            <a:reflection blurRad="6350" stA="42000" endPos="35000" dir="5400000" sy="-100000" algn="bl" rotWithShape="0"/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19184" y="2060848"/>
            <a:ext cx="8929687" cy="2554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>
            <a:spAutoFit/>
            <a:sp3d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Информация об исполнении бюджета муниципального образования «Светогорское городское поселение» за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2021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год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516862"/>
              </p:ext>
            </p:extLst>
          </p:nvPr>
        </p:nvGraphicFramePr>
        <p:xfrm>
          <a:off x="251520" y="476672"/>
          <a:ext cx="8640960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21361"/>
            <a:ext cx="6619558" cy="627856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бюджета 2021 года</a:t>
            </a:r>
            <a:endParaRPr lang="ru-RU" sz="3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1475" y="4015196"/>
            <a:ext cx="53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234 568,9 тыс. рублей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79727007"/>
              </p:ext>
            </p:extLst>
          </p:nvPr>
        </p:nvGraphicFramePr>
        <p:xfrm>
          <a:off x="965091" y="775046"/>
          <a:ext cx="7495341" cy="32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56829458"/>
              </p:ext>
            </p:extLst>
          </p:nvPr>
        </p:nvGraphicFramePr>
        <p:xfrm>
          <a:off x="341275" y="4475064"/>
          <a:ext cx="3600400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11" y="4365104"/>
            <a:ext cx="4176463" cy="256951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10149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4" y="0"/>
            <a:ext cx="9152304" cy="6858000"/>
          </a:xfrm>
          <a:prstGeom prst="rect">
            <a:avLst/>
          </a:prstGeom>
        </p:spPr>
      </p:pic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918450" cy="504825"/>
          </a:xfrm>
        </p:spPr>
        <p:txBody>
          <a:bodyPr/>
          <a:lstStyle/>
          <a:p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налоговых доходов бюджета </a:t>
            </a:r>
          </a:p>
        </p:txBody>
      </p:sp>
      <p:graphicFrame>
        <p:nvGraphicFramePr>
          <p:cNvPr id="2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7368030"/>
              </p:ext>
            </p:extLst>
          </p:nvPr>
        </p:nvGraphicFramePr>
        <p:xfrm>
          <a:off x="395288" y="765175"/>
          <a:ext cx="8424862" cy="590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41795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tile tx="3810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85800" y="135732"/>
            <a:ext cx="8278813" cy="1152525"/>
          </a:xfrm>
        </p:spPr>
        <p:txBody>
          <a:bodyPr/>
          <a:lstStyle/>
          <a:p>
            <a:r>
              <a:rPr lang="ru-RU" altLang="ru-RU" sz="28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налоговых доходов в бюджет </a:t>
            </a:r>
            <a:br>
              <a:rPr lang="ru-RU" altLang="ru-RU" sz="28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 </a:t>
            </a:r>
            <a:br>
              <a:rPr lang="ru-RU" altLang="ru-RU" sz="28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2020 - 2021 годы</a:t>
            </a:r>
          </a:p>
        </p:txBody>
      </p:sp>
      <p:graphicFrame>
        <p:nvGraphicFramePr>
          <p:cNvPr id="2" name="Объект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51380"/>
              </p:ext>
            </p:extLst>
          </p:nvPr>
        </p:nvGraphicFramePr>
        <p:xfrm>
          <a:off x="395288" y="1412776"/>
          <a:ext cx="309659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1979712" y="1692096"/>
            <a:ext cx="7200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1,5 %</a:t>
            </a:r>
            <a:endParaRPr lang="ru-RU" altLang="ru-RU" sz="1600" b="1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42425379"/>
              </p:ext>
            </p:extLst>
          </p:nvPr>
        </p:nvGraphicFramePr>
        <p:xfrm>
          <a:off x="2339752" y="1623894"/>
          <a:ext cx="6624861" cy="5045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>
            <a:off x="4814158" y="2468494"/>
            <a:ext cx="0" cy="1296144"/>
          </a:xfrm>
          <a:prstGeom prst="straightConnector1">
            <a:avLst/>
          </a:prstGeom>
          <a:ln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830376" y="2493092"/>
            <a:ext cx="0" cy="1295948"/>
          </a:xfrm>
          <a:prstGeom prst="straightConnector1">
            <a:avLst/>
          </a:prstGeom>
          <a:ln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49441" y="1300729"/>
            <a:ext cx="123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86,1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5696" y="1343478"/>
            <a:ext cx="114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3 345,5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9451" y="1338442"/>
            <a:ext cx="114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436,4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6911007" y="2744924"/>
            <a:ext cx="0" cy="115212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95288" y="115889"/>
            <a:ext cx="8353425" cy="576808"/>
          </a:xfrm>
        </p:spPr>
        <p:txBody>
          <a:bodyPr/>
          <a:lstStyle/>
          <a:p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неналоговых доходов бюджета 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0396819"/>
              </p:ext>
            </p:extLst>
          </p:nvPr>
        </p:nvGraphicFramePr>
        <p:xfrm>
          <a:off x="0" y="548680"/>
          <a:ext cx="9144000" cy="6309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252520" cy="6885384"/>
          </a:xfrm>
          <a:prstGeom prst="rect">
            <a:avLst/>
          </a:prstGeom>
        </p:spPr>
      </p:pic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24862" cy="1008063"/>
          </a:xfrm>
        </p:spPr>
        <p:txBody>
          <a:bodyPr/>
          <a:lstStyle/>
          <a:p>
            <a:r>
              <a:rPr lang="ru-RU" altLang="ru-RU" sz="24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налоговых доходов в бюджет </a:t>
            </a:r>
            <a:br>
              <a:rPr lang="ru-RU" altLang="ru-RU" sz="24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4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 </a:t>
            </a:r>
            <a:br>
              <a:rPr lang="ru-RU" altLang="ru-RU" sz="24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4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2020 - 2021 годы</a:t>
            </a:r>
          </a:p>
        </p:txBody>
      </p:sp>
      <p:graphicFrame>
        <p:nvGraphicFramePr>
          <p:cNvPr id="2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297408"/>
              </p:ext>
            </p:extLst>
          </p:nvPr>
        </p:nvGraphicFramePr>
        <p:xfrm>
          <a:off x="4114006" y="1268412"/>
          <a:ext cx="4679813" cy="5184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023053"/>
              </p:ext>
            </p:extLst>
          </p:nvPr>
        </p:nvGraphicFramePr>
        <p:xfrm>
          <a:off x="118833" y="1476675"/>
          <a:ext cx="4392612" cy="4904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2984668" y="2554209"/>
            <a:ext cx="11030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118,8</a:t>
            </a:r>
            <a:br>
              <a:rPr lang="ru-RU" altLang="ru-RU" sz="1600" b="1" dirty="0" smtClean="0"/>
            </a:br>
            <a:r>
              <a:rPr lang="ru-RU" altLang="ru-RU" sz="1600" b="1" dirty="0" smtClean="0"/>
              <a:t>тыс. руб.</a:t>
            </a:r>
            <a:endParaRPr lang="ru-RU" altLang="ru-RU" sz="16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628296" y="4449380"/>
            <a:ext cx="0" cy="53666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104100" y="3519908"/>
            <a:ext cx="10099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231,0 тыс. руб.</a:t>
            </a:r>
            <a:endParaRPr lang="ru-RU" altLang="ru-RU" sz="1600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842678" y="4500409"/>
            <a:ext cx="1079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575,1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тыс. руб.</a:t>
            </a:r>
            <a:endParaRPr lang="ru-RU" altLang="ru-RU" sz="16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315139" y="2845754"/>
            <a:ext cx="726949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435190" y="3787717"/>
            <a:ext cx="814975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1824953" y="1851853"/>
            <a:ext cx="881709" cy="190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70" y="404664"/>
            <a:ext cx="8477121" cy="2315344"/>
          </a:xfrm>
        </p:spPr>
        <p:txBody>
          <a:bodyPr/>
          <a:lstStyle/>
          <a:p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Работа Комиссии по сокращению задолженности по налоговым и неналоговым платежам в бюджет</a:t>
            </a:r>
            <a:b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МО «Светогорское городское поселение» </a:t>
            </a:r>
            <a:endParaRPr lang="ru-RU" sz="32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722259"/>
              </p:ext>
            </p:extLst>
          </p:nvPr>
        </p:nvGraphicFramePr>
        <p:xfrm>
          <a:off x="704506" y="3068960"/>
          <a:ext cx="7918648" cy="16660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69976">
                  <a:extLst>
                    <a:ext uri="{9D8B030D-6E8A-4147-A177-3AD203B41FA5}">
                      <a16:colId xmlns:a16="http://schemas.microsoft.com/office/drawing/2014/main" val="2963962802"/>
                    </a:ext>
                  </a:extLst>
                </a:gridCol>
                <a:gridCol w="1709486">
                  <a:extLst>
                    <a:ext uri="{9D8B030D-6E8A-4147-A177-3AD203B41FA5}">
                      <a16:colId xmlns:a16="http://schemas.microsoft.com/office/drawing/2014/main" val="940398848"/>
                    </a:ext>
                  </a:extLst>
                </a:gridCol>
                <a:gridCol w="2359524">
                  <a:extLst>
                    <a:ext uri="{9D8B030D-6E8A-4147-A177-3AD203B41FA5}">
                      <a16:colId xmlns:a16="http://schemas.microsoft.com/office/drawing/2014/main" val="1033384497"/>
                    </a:ext>
                  </a:extLst>
                </a:gridCol>
                <a:gridCol w="1979662">
                  <a:extLst>
                    <a:ext uri="{9D8B030D-6E8A-4147-A177-3AD203B41FA5}">
                      <a16:colId xmlns:a16="http://schemas.microsoft.com/office/drawing/2014/main" val="404611309"/>
                    </a:ext>
                  </a:extLst>
                </a:gridCol>
              </a:tblGrid>
              <a:tr h="68436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направленных претензий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проведенных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заседаний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Результаты погашения задолженности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497"/>
                  </a:ext>
                </a:extLst>
              </a:tr>
              <a:tr h="230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претензий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 (тыс. руб.)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868090"/>
                  </a:ext>
                </a:extLst>
              </a:tr>
              <a:tr h="6158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245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6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852,6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265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29861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18620</TotalTime>
  <Words>1655</Words>
  <Application>Microsoft Office PowerPoint</Application>
  <PresentationFormat>Экран (4:3)</PresentationFormat>
  <Paragraphs>294</Paragraphs>
  <Slides>29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Оформление по умолчанию</vt:lpstr>
      <vt:lpstr>Презентация PowerPoint</vt:lpstr>
      <vt:lpstr>Исполнение бюджета осуществлялось в соответствии с</vt:lpstr>
      <vt:lpstr>Презентация PowerPoint</vt:lpstr>
      <vt:lpstr>Доходы бюджета 2021 года</vt:lpstr>
      <vt:lpstr>Структура налоговых доходов бюджета </vt:lpstr>
      <vt:lpstr>Динамика налоговых доходов в бюджет  МО «Светогорское городское поселение»  за 2020 - 2021 годы</vt:lpstr>
      <vt:lpstr>Структура неналоговых доходов бюджета </vt:lpstr>
      <vt:lpstr>Динамика налоговых доходов в бюджет  МО «Светогорское городское поселение»  за 2020 - 2021 годы</vt:lpstr>
      <vt:lpstr>Работа Комиссии по сокращению задолженности по налоговым и неналоговым платежам в бюджет МО «Светогорское городское поселение» </vt:lpstr>
      <vt:lpstr>Безвозмездные поступления  2021 года 119 950,1 тыс. рублей</vt:lpstr>
      <vt:lpstr>Структура расходов бюджета  МО «Светогорское городское поселение»  за 2021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МП «Развитие и поддержка малого и среднего предпринимательства в МО «Светогорское городское поселение» </vt:lpstr>
      <vt:lpstr>МП «Формирование городской среды и обеспечение качественным жильём граждан на территории  МО «Светогорское городское поселение»</vt:lpstr>
      <vt:lpstr>МП «Формирование городской среды и обеспечение качественным жильём граждан на территории  МО «Светогорское городское поселение»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бюджета  МО «Светогорское городское поселение»  за 2021 год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Ирина А. Лаврова</cp:lastModifiedBy>
  <cp:revision>1254</cp:revision>
  <cp:lastPrinted>2022-04-18T07:35:31Z</cp:lastPrinted>
  <dcterms:created xsi:type="dcterms:W3CDTF">1601-01-01T00:00:00Z</dcterms:created>
  <dcterms:modified xsi:type="dcterms:W3CDTF">2022-05-06T13:31:31Z</dcterms:modified>
</cp:coreProperties>
</file>